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9" r:id="rId5"/>
    <p:sldMasterId id="2147483682" r:id="rId6"/>
    <p:sldMasterId id="2147483685" r:id="rId7"/>
  </p:sldMasterIdLst>
  <p:notesMasterIdLst>
    <p:notesMasterId r:id="rId31"/>
  </p:notesMasterIdLst>
  <p:sldIdLst>
    <p:sldId id="3406" r:id="rId8"/>
    <p:sldId id="4221" r:id="rId9"/>
    <p:sldId id="4232" r:id="rId10"/>
    <p:sldId id="4096" r:id="rId11"/>
    <p:sldId id="259" r:id="rId12"/>
    <p:sldId id="4226" r:id="rId13"/>
    <p:sldId id="4218" r:id="rId14"/>
    <p:sldId id="3364" r:id="rId15"/>
    <p:sldId id="265" r:id="rId16"/>
    <p:sldId id="267" r:id="rId17"/>
    <p:sldId id="266" r:id="rId18"/>
    <p:sldId id="268" r:id="rId19"/>
    <p:sldId id="274" r:id="rId20"/>
    <p:sldId id="4228" r:id="rId21"/>
    <p:sldId id="4207" r:id="rId22"/>
    <p:sldId id="4234" r:id="rId23"/>
    <p:sldId id="4233" r:id="rId24"/>
    <p:sldId id="4230" r:id="rId25"/>
    <p:sldId id="4219" r:id="rId26"/>
    <p:sldId id="4148" r:id="rId27"/>
    <p:sldId id="4220" r:id="rId28"/>
    <p:sldId id="4222" r:id="rId29"/>
    <p:sldId id="422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4FED1C-3C74-BE6C-DDAA-CF15DCCEDED8}" name="Ryan McElroy" initials="RM" userId="S::rmcelroy@hylaine.com::5e03bc11-91fe-4707-82e9-b0c720eb0cc6" providerId="AD"/>
  <p188:author id="{3C7EBB5F-A388-C99B-42B0-11E7C2800B2C}" name="Austin Larsen" initials="AL" userId="S::alarsen@hylaine.com::60598f41-c257-4e28-b884-0f14e6f78217" providerId="AD"/>
  <p188:author id="{C8807E9C-6BD3-7EA6-F679-732BD48483C7}" name="Chase Cupp" initials="CC" userId="S::ccupp@hylaine.com::a6cebc69-b4b3-48d6-aa1d-2264996c3a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A5E"/>
    <a:srgbClr val="E6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8/10/relationships/authors" Target="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639C2-4ACD-478D-A368-442A6CBFB1F0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54CB6-C260-40C0-9C1C-7D48ED882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13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78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This workshop works on around 75% of windows machines, but has some latest-and-greatest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65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Presenters: Toney/Dan/Krishna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1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Presenters: Toney/Dan/Krishna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58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614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This workshop works on around 75% of windows machines, but has some latest-and-greatest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3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Won’t spend too long on this slide but it has pretty much everything important. My wife is awesome, I love dogs and Halloween. </a:t>
            </a:r>
            <a:br>
              <a:rPr lang="en-US" dirty="0"/>
            </a:br>
            <a:r>
              <a:rPr lang="en-US" dirty="0"/>
              <a:t>I also have 2 real human children</a:t>
            </a:r>
          </a:p>
          <a:p>
            <a:r>
              <a:rPr lang="en-US" dirty="0"/>
              <a:t>I’m employee 2 at Hylaine, and I consider myself a keyboard first architect. My day to day responsibilities still include coding sometimes which I love and hate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058613-4A56-4964-A9A5-3DC881F71B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35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work for Hylaine, a tech agnostic enterprise consulting firm with a presence here in Raleigh. We’ve been here 3 years now and loved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6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intro to advanced, so we’ll start small.</a:t>
            </a:r>
          </a:p>
          <a:p>
            <a:r>
              <a:rPr lang="en-US" dirty="0"/>
              <a:t>Write down some folks who want to discuss afterwards.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54CB6-C260-40C0-9C1C-7D48ED8822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85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58613-4A56-4964-A9A5-3DC881F71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5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18badee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g8c18badee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18badee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g8c18badee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59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 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B8D848-2F8B-4CB8-91A8-426BAA08C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5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2F36C-73CE-4100-935A-030B87AD6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8529" y="1800995"/>
            <a:ext cx="4100708" cy="914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8061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3F2C1AE-5734-4501-A38B-93EEDAC733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011" y="2519315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80F186C-3167-430C-AE98-964C41EE5F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011" y="2846896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755000-D48C-454B-904D-FB4F8610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1720" y="2519315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8BB7E4-A5F7-485E-AFDC-700E263AAE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81720" y="2846896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3AAC58B-1749-4EDE-B070-1BF9BABE72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7011" y="3683524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2560A4C-80D8-4D8F-8CC7-38EC8741AD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7011" y="4011105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BF1F21-8D20-463E-B4E2-F69A913A50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81720" y="3707090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9136F3A-3CD1-4F28-9A6D-6F16E1077C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1720" y="4034671"/>
            <a:ext cx="2243578" cy="3275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437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" name="Google Shape;270;g8222ad0e30_0_295">
            <a:extLst>
              <a:ext uri="{FF2B5EF4-FFF2-40B4-BE49-F238E27FC236}">
                <a16:creationId xmlns:a16="http://schemas.microsoft.com/office/drawing/2014/main" id="{C46F9024-3B60-45CF-BC43-6211E65DA3C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-296918" y="-1000168"/>
            <a:ext cx="12488919" cy="832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71;g8222ad0e30_0_295">
            <a:extLst>
              <a:ext uri="{FF2B5EF4-FFF2-40B4-BE49-F238E27FC236}">
                <a16:creationId xmlns:a16="http://schemas.microsoft.com/office/drawing/2014/main" id="{E29827D1-5B18-4199-BE02-711D90A221D7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730031" y="4246202"/>
            <a:ext cx="3448041" cy="141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73;g8222ad0e30_0_295">
            <a:extLst>
              <a:ext uri="{FF2B5EF4-FFF2-40B4-BE49-F238E27FC236}">
                <a16:creationId xmlns:a16="http://schemas.microsoft.com/office/drawing/2014/main" id="{72E3BF8D-F8A3-45BA-93E8-72F491E8A188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088189" y="5914517"/>
            <a:ext cx="2930370" cy="3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4;g8222ad0e30_0_295">
            <a:extLst>
              <a:ext uri="{FF2B5EF4-FFF2-40B4-BE49-F238E27FC236}">
                <a16:creationId xmlns:a16="http://schemas.microsoft.com/office/drawing/2014/main" id="{EE35A5A3-3DAC-4DE9-B0D9-44BA75A95068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10238434" y="5914517"/>
            <a:ext cx="1387321" cy="3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AA92F-A8C5-4E9C-AFC7-226D6C3D096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flipH="1">
            <a:off x="9284037" y="2468947"/>
            <a:ext cx="340027" cy="19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3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 userDrawn="1">
  <p:cSld name="Default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;p20">
            <a:extLst>
              <a:ext uri="{FF2B5EF4-FFF2-40B4-BE49-F238E27FC236}">
                <a16:creationId xmlns:a16="http://schemas.microsoft.com/office/drawing/2014/main" id="{BA82C34C-A36D-4F0F-BB8C-7AFC3766A3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09" y="1151934"/>
            <a:ext cx="5869356" cy="22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247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3885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4617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2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703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3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7858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20">
            <a:extLst>
              <a:ext uri="{FF2B5EF4-FFF2-40B4-BE49-F238E27FC236}">
                <a16:creationId xmlns:a16="http://schemas.microsoft.com/office/drawing/2014/main" id="{0049D248-6588-475C-B357-13D0F57CC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31;p20">
            <a:extLst>
              <a:ext uri="{FF2B5EF4-FFF2-40B4-BE49-F238E27FC236}">
                <a16:creationId xmlns:a16="http://schemas.microsoft.com/office/drawing/2014/main" id="{8D83D88B-6CD5-45C7-9364-FB6ACC215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300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ient Logo 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E5D6C281-D01E-4264-8820-C771FCDD8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84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911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610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1496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154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2214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4954772" y="365126"/>
            <a:ext cx="6399028" cy="85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2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oogle Shape;318;g8b4289169b_0_208">
            <a:extLst>
              <a:ext uri="{FF2B5EF4-FFF2-40B4-BE49-F238E27FC236}">
                <a16:creationId xmlns:a16="http://schemas.microsoft.com/office/drawing/2014/main" id="{9B8389B7-3188-4876-90AC-D4AA70AAE7C6}"/>
              </a:ext>
            </a:extLst>
          </p:cNvPr>
          <p:cNvSpPr/>
          <p:nvPr userDrawn="1"/>
        </p:nvSpPr>
        <p:spPr>
          <a:xfrm>
            <a:off x="-27975" y="257900"/>
            <a:ext cx="2390400" cy="191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9;g8b4289169b_0_208">
            <a:extLst>
              <a:ext uri="{FF2B5EF4-FFF2-40B4-BE49-F238E27FC236}">
                <a16:creationId xmlns:a16="http://schemas.microsoft.com/office/drawing/2014/main" id="{E8C0AC82-FFC9-4B7C-83C0-88569FC9E016}"/>
              </a:ext>
            </a:extLst>
          </p:cNvPr>
          <p:cNvSpPr/>
          <p:nvPr userDrawn="1"/>
        </p:nvSpPr>
        <p:spPr>
          <a:xfrm>
            <a:off x="1656370" y="257900"/>
            <a:ext cx="2390526" cy="1919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63" y="0"/>
                </a:moveTo>
                <a:cubicBezTo>
                  <a:pt x="11253" y="0"/>
                  <a:pt x="5455" y="0"/>
                  <a:pt x="0" y="0"/>
                </a:cubicBezTo>
                <a:cubicBezTo>
                  <a:pt x="3379" y="1974"/>
                  <a:pt x="5079" y="6477"/>
                  <a:pt x="5079" y="10800"/>
                </a:cubicBezTo>
                <a:cubicBezTo>
                  <a:pt x="5079" y="15123"/>
                  <a:pt x="3380" y="19626"/>
                  <a:pt x="0" y="21600"/>
                </a:cubicBezTo>
                <a:cubicBezTo>
                  <a:pt x="5455" y="21600"/>
                  <a:pt x="11253" y="21600"/>
                  <a:pt x="13463" y="21600"/>
                </a:cubicBezTo>
                <a:cubicBezTo>
                  <a:pt x="19057" y="21600"/>
                  <a:pt x="21600" y="16053"/>
                  <a:pt x="21600" y="10800"/>
                </a:cubicBezTo>
                <a:cubicBezTo>
                  <a:pt x="21600" y="5547"/>
                  <a:pt x="19057" y="0"/>
                  <a:pt x="134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6800" tIns="26800" rIns="26800" bIns="2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Google Shape;320;g8b4289169b_0_208">
            <a:extLst>
              <a:ext uri="{FF2B5EF4-FFF2-40B4-BE49-F238E27FC236}">
                <a16:creationId xmlns:a16="http://schemas.microsoft.com/office/drawing/2014/main" id="{BF71910C-5F08-4784-ACF9-C314FBBE4C46}"/>
              </a:ext>
            </a:extLst>
          </p:cNvPr>
          <p:cNvSpPr txBox="1"/>
          <p:nvPr userDrawn="1"/>
        </p:nvSpPr>
        <p:spPr>
          <a:xfrm>
            <a:off x="1562553" y="722517"/>
            <a:ext cx="2145600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lvl="0" algn="ctr">
              <a:buSzPts val="1100"/>
            </a:pPr>
            <a:r>
              <a:rPr lang="en-US" sz="21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Title for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C396C-A11C-4AF2-B8AB-2BF6FC1EE135}"/>
              </a:ext>
            </a:extLst>
          </p:cNvPr>
          <p:cNvSpPr/>
          <p:nvPr userDrawn="1"/>
        </p:nvSpPr>
        <p:spPr>
          <a:xfrm>
            <a:off x="4751641" y="1558784"/>
            <a:ext cx="3156577" cy="105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14F7E-6D46-42EE-91F9-FE1579C4E637}"/>
              </a:ext>
            </a:extLst>
          </p:cNvPr>
          <p:cNvSpPr/>
          <p:nvPr userDrawn="1"/>
        </p:nvSpPr>
        <p:spPr>
          <a:xfrm>
            <a:off x="8560264" y="1558783"/>
            <a:ext cx="3156577" cy="105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73C37-81DB-46AB-862E-1011C23010E2}"/>
              </a:ext>
            </a:extLst>
          </p:cNvPr>
          <p:cNvSpPr/>
          <p:nvPr userDrawn="1"/>
        </p:nvSpPr>
        <p:spPr>
          <a:xfrm>
            <a:off x="4745578" y="2718118"/>
            <a:ext cx="3156577" cy="105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025E98-1031-48D2-A5C2-D67C55B4EC2B}"/>
              </a:ext>
            </a:extLst>
          </p:cNvPr>
          <p:cNvSpPr/>
          <p:nvPr userDrawn="1"/>
        </p:nvSpPr>
        <p:spPr>
          <a:xfrm>
            <a:off x="8560264" y="2718118"/>
            <a:ext cx="3156577" cy="105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6085E9-4A2A-40C0-839E-6FECBE9C9D48}"/>
              </a:ext>
            </a:extLst>
          </p:cNvPr>
          <p:cNvSpPr/>
          <p:nvPr userDrawn="1"/>
        </p:nvSpPr>
        <p:spPr>
          <a:xfrm>
            <a:off x="4751640" y="3877452"/>
            <a:ext cx="3156577" cy="10578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4F793-13A7-4CFA-BF20-91A75B26102E}"/>
              </a:ext>
            </a:extLst>
          </p:cNvPr>
          <p:cNvSpPr/>
          <p:nvPr userDrawn="1"/>
        </p:nvSpPr>
        <p:spPr>
          <a:xfrm>
            <a:off x="8560262" y="3877452"/>
            <a:ext cx="3156577" cy="10578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129FD-C4F8-473A-BBF4-1C3EA86D8DEC}"/>
              </a:ext>
            </a:extLst>
          </p:cNvPr>
          <p:cNvSpPr/>
          <p:nvPr userDrawn="1"/>
        </p:nvSpPr>
        <p:spPr>
          <a:xfrm>
            <a:off x="4745577" y="5042216"/>
            <a:ext cx="3156577" cy="10578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F536F7-63D9-4A53-9618-FE70ED50BD81}"/>
              </a:ext>
            </a:extLst>
          </p:cNvPr>
          <p:cNvSpPr/>
          <p:nvPr userDrawn="1"/>
        </p:nvSpPr>
        <p:spPr>
          <a:xfrm>
            <a:off x="8560261" y="5042216"/>
            <a:ext cx="3156577" cy="10578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1AA23-0A66-49E9-BDE0-F551891D38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84" y="480056"/>
            <a:ext cx="1595185" cy="14747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60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1_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004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/3 Page Block Text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9F83E2A-DED3-4112-9DE7-2E6777999C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5214202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32452-B7C0-49DC-A9AE-C63AC6052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913" y="1470025"/>
            <a:ext cx="7815491" cy="492134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79934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 Hylain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5077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 Hylaine &amp;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668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Whi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DC295FF-D888-4026-8A08-350940AD2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A83E-B46E-4AF3-9FA5-A0E8303E7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1425" y="1552575"/>
            <a:ext cx="7877408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934A8-750B-4366-9505-6CEBE1DFF0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1424" y="428625"/>
            <a:ext cx="8917643" cy="670333"/>
          </a:xfrm>
        </p:spPr>
        <p:txBody>
          <a:bodyPr anchor="ctr"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318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C10DD-7136-444C-9550-7C3AA3A6EB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139" y="3195868"/>
            <a:ext cx="6861976" cy="7173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spc="6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415438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392F7AB2-7893-4513-9FA8-F8C5586926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73087-4A23-4AC2-B13E-84FA3104965E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0046738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70BB8D-42EC-4D27-832F-D2119769DC5D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524993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8533" y="5740613"/>
            <a:ext cx="2129890" cy="1079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37BE3-AA1D-43A7-8BAA-9E8DC230746A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570760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2853" y="5541434"/>
            <a:ext cx="1206972" cy="1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53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2853" y="5541434"/>
            <a:ext cx="1206972" cy="1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742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7B3E67E-1E23-4BF2-9BDA-68362BFC6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2853" y="5541434"/>
            <a:ext cx="1206972" cy="12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89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ew of a tall building&#10;&#10;Description automatically generated">
            <a:extLst>
              <a:ext uri="{FF2B5EF4-FFF2-40B4-BE49-F238E27FC236}">
                <a16:creationId xmlns:a16="http://schemas.microsoft.com/office/drawing/2014/main" id="{E0244382-9F98-489A-8D7B-5C16F481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378" r="63250" b="1280"/>
          <a:stretch/>
        </p:blipFill>
        <p:spPr>
          <a:xfrm>
            <a:off x="0" y="1"/>
            <a:ext cx="391953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53B354-E195-4295-9B7C-054CEE53C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9815" y="5908868"/>
            <a:ext cx="10656586" cy="7458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04E333-E44E-42A0-B0D0-17FC2B5B6F3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535321" y="1895570"/>
            <a:ext cx="5162550" cy="3810000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9543DE-E4CC-43E5-8742-B431B756619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90117" y="1152430"/>
            <a:ext cx="5807754" cy="658857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DA213ED-5DC5-436E-ADA6-EB20B064A6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032" y="99090"/>
            <a:ext cx="6893767" cy="78818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FEFCF-48CE-44CD-992B-87B12D63CBCA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34385738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- Left Imag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ew of a tall building&#10;&#10;Description automatically generated">
            <a:extLst>
              <a:ext uri="{FF2B5EF4-FFF2-40B4-BE49-F238E27FC236}">
                <a16:creationId xmlns:a16="http://schemas.microsoft.com/office/drawing/2014/main" id="{E0244382-9F98-489A-8D7B-5C16F481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378" r="63250" b="1280"/>
          <a:stretch/>
        </p:blipFill>
        <p:spPr>
          <a:xfrm>
            <a:off x="0" y="1"/>
            <a:ext cx="391953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53B354-E195-4295-9B7C-054CEE53C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9815" y="5908868"/>
            <a:ext cx="10656586" cy="7458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F3580C-064A-412D-94BE-741A93EE0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098" y="2028825"/>
            <a:ext cx="5707743" cy="1603375"/>
          </a:xfrm>
        </p:spPr>
        <p:txBody>
          <a:bodyPr lIns="91440"/>
          <a:lstStyle>
            <a:lvl1pPr marL="228600" indent="-228600">
              <a:buSzPct val="95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latin typeface="+mj-lt"/>
              </a:defRPr>
            </a:lvl1pPr>
            <a:lvl2pPr marL="822960">
              <a:defRPr/>
            </a:lvl2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Click to edit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43FA6-4900-4106-94AA-88D1636C1A7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24097" y="3944450"/>
            <a:ext cx="5707743" cy="1603375"/>
          </a:xfrm>
        </p:spPr>
        <p:txBody>
          <a:bodyPr lIns="91440"/>
          <a:lstStyle>
            <a:lvl1pPr marL="228600" indent="-228600">
              <a:buSzPct val="95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latin typeface="+mj-lt"/>
              </a:defRPr>
            </a:lvl1pPr>
            <a:lvl2pPr marL="822960">
              <a:defRPr/>
            </a:lvl2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82296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25FDEAD-A5C7-47C8-A093-3C6E8D74384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366725" y="453326"/>
            <a:ext cx="6466116" cy="778316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B7594-34F7-412C-8859-CBB9CF507BA8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6594102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- Pictur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81C520-4DBA-4355-BB0D-1E4596DD9DB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199" y="4662780"/>
            <a:ext cx="10515601" cy="1190624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5F9F7B1-48FE-47CA-953A-C1BB86656460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199" y="1095375"/>
            <a:ext cx="10515599" cy="33227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9C0A3-CDCB-4459-B0A4-F2791F764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341"/>
            <a:ext cx="10515600" cy="803686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5428AD-9285-46A2-9AF4-19DE4FE598C5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84098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8D68176-210E-4CA5-AB5A-0F5A71B050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5EDC1-1620-417B-AF95-AEFACA59E8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468" y="478958"/>
            <a:ext cx="8917643" cy="670333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66DBE5-DC90-462F-B912-DBAB3A651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468" y="1921691"/>
            <a:ext cx="7877408" cy="914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62881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Pictur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81C520-4DBA-4355-BB0D-1E4596DD9DB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91250" y="1752600"/>
            <a:ext cx="5162550" cy="3810000"/>
          </a:xfrm>
        </p:spPr>
        <p:txBody>
          <a:bodyPr anchor="ctr"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5F9F7B1-48FE-47CA-953A-C1BB86656460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200" y="1727231"/>
            <a:ext cx="5257800" cy="38643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87B991C-2B23-4AF5-93E0-CE473F461A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0087"/>
            <a:ext cx="10515600" cy="726194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E02CE-4B85-45AA-B9C8-38FC58D020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6550" y="776288"/>
            <a:ext cx="8978900" cy="6588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subheader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6E1D7-DBF6-49B2-9B77-9FFD75B65FDE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6443211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B7CB-17F0-478E-884C-99853A169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197"/>
            <a:ext cx="10515600" cy="885974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7EA9F-8E2E-4616-BBC7-6B94AD95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6204"/>
          </a:xfrm>
        </p:spPr>
        <p:txBody>
          <a:bodyPr lIns="91440"/>
          <a:lstStyle>
            <a:lvl1pPr marL="228600" indent="-228600">
              <a:buSzPct val="95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82296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CAA6780-DA94-495D-8642-5E92066FD1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6550" y="776288"/>
            <a:ext cx="8978900" cy="6588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subheader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F314C-A3BA-46EE-9832-1BFC62332AC8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34049675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Bullete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3AECFDE-36FA-495E-B458-2A8D9130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12D06C-DCCB-4D55-B556-209F2EF75E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9720D36-7490-4F14-84CD-8F806B6150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9275" y="1641071"/>
            <a:ext cx="1333499" cy="7137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B180A3-E60D-436D-82A2-2BDD5B9C1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6575" y="1803894"/>
            <a:ext cx="4458759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56C743-280F-4B25-86BA-748BFB2A4B6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895041" y="2205126"/>
            <a:ext cx="4458759" cy="79249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60DE021-C890-47E6-9B78-AF2523FC73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9275" y="2887806"/>
            <a:ext cx="1333499" cy="71370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4F86B13-A014-43AC-92FF-8B8ECF5D802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886575" y="3050629"/>
            <a:ext cx="4458759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96F9BA-2E81-4C08-BF70-2E6E796DED8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895041" y="3451862"/>
            <a:ext cx="4458759" cy="7683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7DF545F-4D76-4CA2-A82C-1F9A795F77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9275" y="4110428"/>
            <a:ext cx="1333499" cy="713704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81C520-4DBA-4355-BB0D-1E4596DD9DB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886575" y="4273251"/>
            <a:ext cx="4458759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5DAD9F-1738-4E44-95CE-4C10FC047EB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895041" y="4674484"/>
            <a:ext cx="4458759" cy="83605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5F9F7B1-48FE-47CA-953A-C1BB86656460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200" y="1538514"/>
            <a:ext cx="4127501" cy="43833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EB7DB7-DAD8-4BA1-B55B-A552DFD6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2573"/>
            <a:ext cx="10515600" cy="64122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1160E4F-235B-4D7C-9654-7FDD7DF1FC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6550" y="776288"/>
            <a:ext cx="8978900" cy="6588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subheader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F4908-B4DC-45F3-A067-C4F9195DFCBE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334306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294D316-CB56-4DD6-8347-2F95EBF28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92" y="1235050"/>
            <a:ext cx="5882608" cy="427886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6A363FF-4485-424E-8587-CBDE672D8D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2" y="6098093"/>
            <a:ext cx="9838268" cy="306112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6D6C933-F87B-4A75-85A3-3CCB02C8780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33" y="5740613"/>
            <a:ext cx="2129890" cy="107975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2B5AFE7-F339-4694-881D-4395DC6F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3700" y="1262468"/>
            <a:ext cx="4127501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1688508-0A52-49FE-AC26-F6715310A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752166" y="1663700"/>
            <a:ext cx="4127501" cy="3917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5424EE-2AD6-4D46-AFA8-683E41F05D3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743700" y="2982982"/>
            <a:ext cx="4127501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DB1D765-EBC9-4309-9054-DB8BEFFF4DF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52166" y="3384214"/>
            <a:ext cx="4127501" cy="3917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8C4921C-812B-46B0-B60C-0A0BF511821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43700" y="4728414"/>
            <a:ext cx="4127501" cy="39173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A4CE435-32C1-49B9-8A59-C9297D0A935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752166" y="5129646"/>
            <a:ext cx="4127501" cy="3917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C1FADD-9847-4D31-AF0F-B88D3A3F03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0481"/>
            <a:ext cx="10515600" cy="645406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6DDAE-9992-4463-9BBA-2CBC31E17D15}"/>
              </a:ext>
            </a:extLst>
          </p:cNvPr>
          <p:cNvSpPr txBox="1"/>
          <p:nvPr userDrawn="1"/>
        </p:nvSpPr>
        <p:spPr>
          <a:xfrm>
            <a:off x="10848647" y="6455144"/>
            <a:ext cx="110107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0"/>
              <a:t>Hylaine.com</a:t>
            </a:r>
          </a:p>
        </p:txBody>
      </p:sp>
    </p:spTree>
    <p:extLst>
      <p:ext uri="{BB962C8B-B14F-4D97-AF65-F5344CB8AC3E}">
        <p14:creationId xmlns:p14="http://schemas.microsoft.com/office/powerpoint/2010/main" val="26535600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752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20">
            <a:extLst>
              <a:ext uri="{FF2B5EF4-FFF2-40B4-BE49-F238E27FC236}">
                <a16:creationId xmlns:a16="http://schemas.microsoft.com/office/drawing/2014/main" id="{0049D248-6588-475C-B357-13D0F57CC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31;p20">
            <a:extLst>
              <a:ext uri="{FF2B5EF4-FFF2-40B4-BE49-F238E27FC236}">
                <a16:creationId xmlns:a16="http://schemas.microsoft.com/office/drawing/2014/main" id="{8D83D88B-6CD5-45C7-9364-FB6ACC215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771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7903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;p20">
            <a:extLst>
              <a:ext uri="{FF2B5EF4-FFF2-40B4-BE49-F238E27FC236}">
                <a16:creationId xmlns:a16="http://schemas.microsoft.com/office/drawing/2014/main" id="{46AF8FC8-B63A-493C-B6EA-911724B55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09" y="1151934"/>
            <a:ext cx="5869356" cy="22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2471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bg2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72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6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/3 Block Text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F051218-7367-4F87-8BE2-64B366B73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6472" y="292870"/>
            <a:ext cx="8550897" cy="91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9E6EC24-52FC-4654-BC35-C2D3CE0205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615305"/>
            <a:ext cx="8550896" cy="49498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54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C10DD-7136-444C-9550-7C3AA3A6EB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139" y="3195868"/>
            <a:ext cx="6861976" cy="7173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spc="6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506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randed Layout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D449B9A-755E-4323-919E-477F08C4DE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790334" y="116265"/>
            <a:ext cx="585719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8436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2F87-BEA2-3029-1B6D-5FA4E7C23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7637" y="4423144"/>
            <a:ext cx="5367670" cy="372251"/>
          </a:xfrm>
          <a:prstGeom prst="rect">
            <a:avLst/>
          </a:prstGeom>
        </p:spPr>
        <p:txBody>
          <a:bodyPr/>
          <a:lstStyle>
            <a:lvl1pPr>
              <a:defRPr sz="1800" spc="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51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C075C-CB91-480E-B5D2-A62591AD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0C4E8-6F46-4262-8B98-79B6A127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EADA8-4390-4926-9A0A-8081134CFE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9B6AD-D0AA-4B8D-AA19-A56261317041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AB110-5004-47EC-B342-C9BEE5C69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F94A4-A63E-41D8-B599-E448AC075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972A8-6104-4436-A5A4-AA728E7F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76" r:id="rId6"/>
    <p:sldLayoutId id="2147483677" r:id="rId7"/>
    <p:sldLayoutId id="2147483679" r:id="rId8"/>
    <p:sldLayoutId id="2147483680" r:id="rId9"/>
    <p:sldLayoutId id="2147483681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4666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chemeClr val="bg2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41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705" r:id="rId3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EA7D4C-C37F-419F-AFBC-8D09813C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41E8-B2BD-4933-8920-013736F36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70D82-29E6-448E-8815-2DFF10897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64DD-0790-470F-A098-79AE6F2830D5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05B3-2792-4916-8FB8-F9A09F9A3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FF4DB-B407-49DF-A362-93C62D508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40A43-AE1E-411F-AA41-1438A37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7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TY2TC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hylaine/devopsdays-demo.gi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mssql-docker/issues/804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rmcelroy@hylaine.com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TY2TC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hylaine/devopsdays-demo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26" Type="http://schemas.openxmlformats.org/officeDocument/2006/relationships/image" Target="../media/image63.sv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34" Type="http://schemas.openxmlformats.org/officeDocument/2006/relationships/image" Target="../media/image71.sv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32" Type="http://schemas.openxmlformats.org/officeDocument/2006/relationships/image" Target="../media/image69.sv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36" Type="http://schemas.openxmlformats.org/officeDocument/2006/relationships/image" Target="../media/image73.sv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svg"/><Relationship Id="rId35" Type="http://schemas.openxmlformats.org/officeDocument/2006/relationships/image" Target="../media/image72.png"/><Relationship Id="rId8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72152E-2866-0032-501A-A04CAC00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167" y="3071882"/>
            <a:ext cx="5367670" cy="3722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DATABASE SOURCE CONTROL</a:t>
            </a:r>
            <a:br>
              <a:rPr lang="en-US" dirty="0"/>
            </a:br>
            <a:r>
              <a:rPr lang="en-US" dirty="0"/>
              <a:t>Intro to Advanced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2DF4FF-0E6A-2034-CE54-8503FC6E3B30}"/>
              </a:ext>
            </a:extLst>
          </p:cNvPr>
          <p:cNvCxnSpPr>
            <a:cxnSpLocks/>
          </p:cNvCxnSpPr>
          <p:nvPr/>
        </p:nvCxnSpPr>
        <p:spPr>
          <a:xfrm>
            <a:off x="7293934" y="3585513"/>
            <a:ext cx="361507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620E0CA7-9F81-B857-4278-762C7EAC20EA}"/>
              </a:ext>
            </a:extLst>
          </p:cNvPr>
          <p:cNvSpPr txBox="1">
            <a:spLocks/>
          </p:cNvSpPr>
          <p:nvPr/>
        </p:nvSpPr>
        <p:spPr>
          <a:xfrm>
            <a:off x="6417634" y="3840969"/>
            <a:ext cx="5367670" cy="372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/>
              <a:t>MARCH 27, 2023</a:t>
            </a:r>
          </a:p>
        </p:txBody>
      </p:sp>
    </p:spTree>
    <p:extLst>
      <p:ext uri="{BB962C8B-B14F-4D97-AF65-F5344CB8AC3E}">
        <p14:creationId xmlns:p14="http://schemas.microsoft.com/office/powerpoint/2010/main" val="106588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State Based – Pros and Cons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D7A49A-7FEB-4157-AEEE-C131D3AB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01360"/>
              </p:ext>
            </p:extLst>
          </p:nvPr>
        </p:nvGraphicFramePr>
        <p:xfrm>
          <a:off x="1390650" y="1519766"/>
          <a:ext cx="10388600" cy="3078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194300">
                  <a:extLst>
                    <a:ext uri="{9D8B030D-6E8A-4147-A177-3AD203B41FA5}">
                      <a16:colId xmlns:a16="http://schemas.microsoft.com/office/drawing/2014/main" val="1128452297"/>
                    </a:ext>
                  </a:extLst>
                </a:gridCol>
                <a:gridCol w="5194300">
                  <a:extLst>
                    <a:ext uri="{9D8B030D-6E8A-4147-A177-3AD203B41FA5}">
                      <a16:colId xmlns:a16="http://schemas.microsoft.com/office/drawing/2014/main" val="1756632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2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Few/No scripts must be created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As database “drifts” across environments, state changes are still propagated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Enforces conformance across all environments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The definition of the database shows clear changes and responsibility in source control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No dependencies on ordering and convention</a:t>
                      </a:r>
                    </a:p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Can cause destructive changes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Generally, takes longer to deploy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Does not work as well with huge sets of existing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Requires the defining of indices etc. to be the same across all environments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May not exist for all database engines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Can be expensive for top-tier tooling</a:t>
                      </a:r>
                    </a:p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37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7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7486B-CDF9-4C14-9596-3DC9BC66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2475" y="1533524"/>
            <a:ext cx="4429125" cy="4225925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 developer writes a script to change the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They create a pull request to add into a deployment branch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Coordinate script ordering with other </a:t>
            </a:r>
            <a:r>
              <a:rPr lang="en-US" err="1"/>
              <a:t>devs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An agent retrieves all scripts from the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contacts a target DB and checks a “meta table” to see which scripts have not been executed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executes the scripts that have not been executed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70A80-7DA8-4B26-807B-E9E0B0FA8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Script-Based Source Control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E1BBD3-9814-4320-B428-D8B5C019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9" y="1375102"/>
            <a:ext cx="5931155" cy="433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78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Script Based – Pros and Cons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D7A49A-7FEB-4157-AEEE-C131D3AB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659715"/>
              </p:ext>
            </p:extLst>
          </p:nvPr>
        </p:nvGraphicFramePr>
        <p:xfrm>
          <a:off x="1390650" y="1519766"/>
          <a:ext cx="10388600" cy="3901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194300">
                  <a:extLst>
                    <a:ext uri="{9D8B030D-6E8A-4147-A177-3AD203B41FA5}">
                      <a16:colId xmlns:a16="http://schemas.microsoft.com/office/drawing/2014/main" val="1128452297"/>
                    </a:ext>
                  </a:extLst>
                </a:gridCol>
                <a:gridCol w="5194300">
                  <a:extLst>
                    <a:ext uri="{9D8B030D-6E8A-4147-A177-3AD203B41FA5}">
                      <a16:colId xmlns:a16="http://schemas.microsoft.com/office/drawing/2014/main" val="1756632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2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Allows ultimate control of Database </a:t>
                      </a:r>
                      <a:r>
                        <a:rPr lang="en-US" i="1" dirty="0"/>
                        <a:t>changes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include data migration steps along with schema changes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Generally, fast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Destructive behavior must be intended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Affordable or Free – DIY solutions are not only possible, but simple to build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Scripts must be </a:t>
                      </a:r>
                      <a:r>
                        <a:rPr lang="en-US" i="1" dirty="0"/>
                        <a:t>very</a:t>
                      </a:r>
                      <a:r>
                        <a:rPr lang="en-US" i="0" dirty="0"/>
                        <a:t> carefully crafted for idempotence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May require the creation of “rollback” scripts as well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Allows environment drift to remain unchecked, causing undefined behavior or migrations to break in different environments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use of convention and coordination across the team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meta-tables or other control structure</a:t>
                      </a:r>
                    </a:p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37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44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Continuous Integration &amp; Deployment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D7A49A-7FEB-4157-AEEE-C131D3AB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58948"/>
              </p:ext>
            </p:extLst>
          </p:nvPr>
        </p:nvGraphicFramePr>
        <p:xfrm>
          <a:off x="889000" y="1500716"/>
          <a:ext cx="9785350" cy="2529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892675">
                  <a:extLst>
                    <a:ext uri="{9D8B030D-6E8A-4147-A177-3AD203B41FA5}">
                      <a16:colId xmlns:a16="http://schemas.microsoft.com/office/drawing/2014/main" val="1128452297"/>
                    </a:ext>
                  </a:extLst>
                </a:gridCol>
                <a:gridCol w="4892675">
                  <a:extLst>
                    <a:ext uri="{9D8B030D-6E8A-4147-A177-3AD203B41FA5}">
                      <a16:colId xmlns:a16="http://schemas.microsoft.com/office/drawing/2014/main" val="1756632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Why &amp; 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2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Quickly sharing changes to any code is highly valuable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Increases </a:t>
                      </a:r>
                      <a:r>
                        <a:rPr lang="en-US" i="1"/>
                        <a:t>potential</a:t>
                      </a:r>
                      <a:r>
                        <a:rPr lang="en-US" i="0"/>
                        <a:t> delivery velocity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i="0"/>
                        <a:t>Ensuring that testers are using the “latest and greatest” by default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i="0"/>
                        <a:t>Automation solves more problems than it causes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Validation on 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Robust Rollback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Deployment Cadence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Connection with other 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Data Differences</a:t>
                      </a:r>
                    </a:p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37695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B0A043A6-D4AA-4D44-B171-234CA185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3" y="3676650"/>
            <a:ext cx="388234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4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c18badeea_0_14"/>
          <p:cNvSpPr txBox="1"/>
          <p:nvPr/>
        </p:nvSpPr>
        <p:spPr>
          <a:xfrm>
            <a:off x="566975" y="2763869"/>
            <a:ext cx="411396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Poppins"/>
                <a:sym typeface="Poppins"/>
              </a:rPr>
              <a:t>State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8c18badeea_0_14"/>
          <p:cNvSpPr txBox="1"/>
          <p:nvPr/>
        </p:nvSpPr>
        <p:spPr>
          <a:xfrm>
            <a:off x="1140328" y="3553618"/>
            <a:ext cx="2545500" cy="2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Stores the desired </a:t>
            </a:r>
            <a:r>
              <a:rPr lang="en-US" sz="1300" kern="0" err="1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endstate</a:t>
            </a:r>
            <a:r>
              <a:rPr lang="en-US" sz="1300" kern="0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 of the </a:t>
            </a: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Lato Light"/>
                <a:cs typeface="Lato Light"/>
                <a:sym typeface="Lato Light"/>
              </a:rPr>
              <a:t>schema in the code repository via changelog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chemeClr val="bg1"/>
                </a:solidFill>
                <a:latin typeface="Segoe UI"/>
                <a:ea typeface="Lato Light"/>
                <a:cs typeface="Lato Light"/>
                <a:sym typeface="Lato Light"/>
              </a:rPr>
              <a:t>Allows the specification of state in a changeset, as opposed to an engine-specific script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8c18badeea_0_14"/>
          <p:cNvSpPr txBox="1"/>
          <p:nvPr/>
        </p:nvSpPr>
        <p:spPr>
          <a:xfrm>
            <a:off x="3231404" y="150559"/>
            <a:ext cx="577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Poppins"/>
                <a:cs typeface="Poppins"/>
                <a:sym typeface="Poppins"/>
              </a:rPr>
              <a:t>What is Liquibase?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30;g8c18badeea_0_14">
            <a:extLst>
              <a:ext uri="{FF2B5EF4-FFF2-40B4-BE49-F238E27FC236}">
                <a16:creationId xmlns:a16="http://schemas.microsoft.com/office/drawing/2014/main" id="{CDE8BB42-0CEC-4049-953F-B77FDD63DD1F}"/>
              </a:ext>
            </a:extLst>
          </p:cNvPr>
          <p:cNvSpPr txBox="1"/>
          <p:nvPr/>
        </p:nvSpPr>
        <p:spPr>
          <a:xfrm>
            <a:off x="6985849" y="2704801"/>
            <a:ext cx="448399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Poppins"/>
                <a:sym typeface="Poppins"/>
              </a:rPr>
              <a:t>Script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270739-E9B0-24B0-DE2F-6CF16DC5A35F}"/>
              </a:ext>
            </a:extLst>
          </p:cNvPr>
          <p:cNvGrpSpPr/>
          <p:nvPr/>
        </p:nvGrpSpPr>
        <p:grpSpPr>
          <a:xfrm>
            <a:off x="5101873" y="2394842"/>
            <a:ext cx="1463040" cy="1463040"/>
            <a:chOff x="4568408" y="2009041"/>
            <a:chExt cx="1463040" cy="1463040"/>
          </a:xfrm>
        </p:grpSpPr>
        <p:sp>
          <p:nvSpPr>
            <p:cNvPr id="3" name="Google Shape;426;g8c18badeea_0_14">
              <a:extLst>
                <a:ext uri="{FF2B5EF4-FFF2-40B4-BE49-F238E27FC236}">
                  <a16:creationId xmlns:a16="http://schemas.microsoft.com/office/drawing/2014/main" id="{C7743805-9312-8CE9-DF0F-7A44A0888F8C}"/>
                </a:ext>
              </a:extLst>
            </p:cNvPr>
            <p:cNvSpPr/>
            <p:nvPr/>
          </p:nvSpPr>
          <p:spPr>
            <a:xfrm>
              <a:off x="4614128" y="2054761"/>
              <a:ext cx="1371600" cy="1371600"/>
            </a:xfrm>
            <a:prstGeom prst="ellipse">
              <a:avLst/>
            </a:prstGeom>
            <a:solidFill>
              <a:srgbClr val="E6EA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" name="Google Shape;425;g8c18badeea_0_14">
              <a:extLst>
                <a:ext uri="{FF2B5EF4-FFF2-40B4-BE49-F238E27FC236}">
                  <a16:creationId xmlns:a16="http://schemas.microsoft.com/office/drawing/2014/main" id="{E5093901-546B-FF6D-865D-F60128AD0E30}"/>
                </a:ext>
              </a:extLst>
            </p:cNvPr>
            <p:cNvSpPr/>
            <p:nvPr/>
          </p:nvSpPr>
          <p:spPr>
            <a:xfrm>
              <a:off x="4568408" y="2009041"/>
              <a:ext cx="1463040" cy="146304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75C3FD8-E6CD-5AE7-18DD-F12B897E2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78938" y="2169061"/>
              <a:ext cx="841981" cy="1143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6C5639-014A-8485-EDF5-999A6103A0E6}"/>
              </a:ext>
            </a:extLst>
          </p:cNvPr>
          <p:cNvGrpSpPr/>
          <p:nvPr/>
        </p:nvGrpSpPr>
        <p:grpSpPr>
          <a:xfrm>
            <a:off x="1829587" y="1175384"/>
            <a:ext cx="1463040" cy="1463040"/>
            <a:chOff x="2238012" y="2089993"/>
            <a:chExt cx="2446334" cy="2445681"/>
          </a:xfrm>
        </p:grpSpPr>
        <p:sp>
          <p:nvSpPr>
            <p:cNvPr id="7" name="Google Shape;425;g8c18badeea_0_14">
              <a:extLst>
                <a:ext uri="{FF2B5EF4-FFF2-40B4-BE49-F238E27FC236}">
                  <a16:creationId xmlns:a16="http://schemas.microsoft.com/office/drawing/2014/main" id="{00AC19AA-88E5-7A7C-9EC1-A5BD442A4854}"/>
                </a:ext>
              </a:extLst>
            </p:cNvPr>
            <p:cNvSpPr/>
            <p:nvPr/>
          </p:nvSpPr>
          <p:spPr>
            <a:xfrm>
              <a:off x="2336779" y="2188733"/>
              <a:ext cx="2248800" cy="2248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" name="Google Shape;425;g8c18badeea_0_14">
              <a:extLst>
                <a:ext uri="{FF2B5EF4-FFF2-40B4-BE49-F238E27FC236}">
                  <a16:creationId xmlns:a16="http://schemas.microsoft.com/office/drawing/2014/main" id="{6BB7BF8B-F2C9-2D16-96E7-4793C5CA7B3F}"/>
                </a:ext>
              </a:extLst>
            </p:cNvPr>
            <p:cNvSpPr/>
            <p:nvPr/>
          </p:nvSpPr>
          <p:spPr>
            <a:xfrm>
              <a:off x="2238012" y="2089993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9" name="Graphic 8" descr="Workflow outline">
              <a:extLst>
                <a:ext uri="{FF2B5EF4-FFF2-40B4-BE49-F238E27FC236}">
                  <a16:creationId xmlns:a16="http://schemas.microsoft.com/office/drawing/2014/main" id="{F01A6EC6-AA97-B5F6-157C-9E3E484EF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16296" y="2398433"/>
              <a:ext cx="1889767" cy="18288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9329C1-E223-94F5-8186-C956F3A098EF}"/>
              </a:ext>
            </a:extLst>
          </p:cNvPr>
          <p:cNvGrpSpPr/>
          <p:nvPr/>
        </p:nvGrpSpPr>
        <p:grpSpPr>
          <a:xfrm>
            <a:off x="8496326" y="1116316"/>
            <a:ext cx="1463040" cy="1463040"/>
            <a:chOff x="7237268" y="1991252"/>
            <a:chExt cx="2446334" cy="2445681"/>
          </a:xfrm>
        </p:grpSpPr>
        <p:sp>
          <p:nvSpPr>
            <p:cNvPr id="12" name="Google Shape;426;g8c18badeea_0_14">
              <a:extLst>
                <a:ext uri="{FF2B5EF4-FFF2-40B4-BE49-F238E27FC236}">
                  <a16:creationId xmlns:a16="http://schemas.microsoft.com/office/drawing/2014/main" id="{20A7D23D-096B-7887-76E3-72BB08414A37}"/>
                </a:ext>
              </a:extLst>
            </p:cNvPr>
            <p:cNvSpPr/>
            <p:nvPr/>
          </p:nvSpPr>
          <p:spPr>
            <a:xfrm>
              <a:off x="7336035" y="2089992"/>
              <a:ext cx="2248800" cy="2248200"/>
            </a:xfrm>
            <a:prstGeom prst="ellipse">
              <a:avLst/>
            </a:prstGeom>
            <a:solidFill>
              <a:srgbClr val="E6EA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425;g8c18badeea_0_14">
              <a:extLst>
                <a:ext uri="{FF2B5EF4-FFF2-40B4-BE49-F238E27FC236}">
                  <a16:creationId xmlns:a16="http://schemas.microsoft.com/office/drawing/2014/main" id="{1EA5651E-6873-A221-F3B6-B0937C82CD78}"/>
                </a:ext>
              </a:extLst>
            </p:cNvPr>
            <p:cNvSpPr/>
            <p:nvPr/>
          </p:nvSpPr>
          <p:spPr>
            <a:xfrm>
              <a:off x="7237268" y="1991252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14" name="Graphic 13" descr="Clipboard Checked outline">
              <a:extLst>
                <a:ext uri="{FF2B5EF4-FFF2-40B4-BE49-F238E27FC236}">
                  <a16:creationId xmlns:a16="http://schemas.microsoft.com/office/drawing/2014/main" id="{A0A2450B-CEA7-FA9D-B9A9-283EF1CB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46035" y="2299692"/>
              <a:ext cx="1828800" cy="1828800"/>
            </a:xfrm>
            <a:prstGeom prst="rect">
              <a:avLst/>
            </a:prstGeom>
          </p:spPr>
        </p:pic>
      </p:grpSp>
      <p:sp>
        <p:nvSpPr>
          <p:cNvPr id="2" name="Google Shape;433;g8c18badeea_0_14">
            <a:extLst>
              <a:ext uri="{FF2B5EF4-FFF2-40B4-BE49-F238E27FC236}">
                <a16:creationId xmlns:a16="http://schemas.microsoft.com/office/drawing/2014/main" id="{80B45D48-B631-A803-E7F5-80D7403A081D}"/>
              </a:ext>
            </a:extLst>
          </p:cNvPr>
          <p:cNvSpPr txBox="1"/>
          <p:nvPr/>
        </p:nvSpPr>
        <p:spPr>
          <a:xfrm>
            <a:off x="7955095" y="3706374"/>
            <a:ext cx="2545500" cy="2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rgbClr val="FFFFFF"/>
                </a:solidFill>
                <a:latin typeface="Segoe UI"/>
                <a:ea typeface="Lato Light"/>
                <a:cs typeface="Lato Light"/>
                <a:sym typeface="Lato Light"/>
              </a:rPr>
              <a:t>Uses changeset ordering and a meta-table to control execution</a:t>
            </a: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300" kern="0">
                <a:solidFill>
                  <a:srgbClr val="FFFFFF"/>
                </a:solidFill>
                <a:latin typeface="Segoe UI"/>
                <a:ea typeface="Lato Light"/>
                <a:cs typeface="Lato Light"/>
                <a:sym typeface="Lato Light"/>
              </a:rPr>
              <a:t>Allows the specification of changesets in engine-specific scripts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1882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51A31-E2D4-BB32-9CF1-DB3C04219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139" y="3270296"/>
            <a:ext cx="6861976" cy="717354"/>
          </a:xfrm>
        </p:spPr>
        <p:txBody>
          <a:bodyPr/>
          <a:lstStyle/>
          <a:p>
            <a:r>
              <a:rPr lang="en-US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244933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Workshop Initial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A614-E0CD-4D24-9E4A-A1F300F4D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491480"/>
            <a:ext cx="8550896" cy="494982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dirty="0">
                <a:cs typeface="Segoe UI"/>
              </a:rPr>
              <a:t>Install the necessary tools</a:t>
            </a:r>
          </a:p>
          <a:p>
            <a:pPr lvl="1"/>
            <a:r>
              <a:rPr lang="en-US" sz="1400" dirty="0">
                <a:cs typeface="Segoe UI"/>
              </a:rPr>
              <a:t>This project uses SQL Server as the database engine of choice, so install Azure Data Studio: </a:t>
            </a:r>
            <a:r>
              <a:rPr lang="en-US" sz="1400" dirty="0">
                <a:cs typeface="Segoe UI"/>
                <a:hlinkClick r:id="rId3"/>
              </a:rPr>
              <a:t>https://bit.ly/3TY2TC1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Ensure you also have Docker Desktop installed, updated, </a:t>
            </a:r>
            <a:r>
              <a:rPr lang="en-US" sz="1400" b="1" dirty="0">
                <a:cs typeface="Segoe UI"/>
              </a:rPr>
              <a:t>and running</a:t>
            </a:r>
            <a:r>
              <a:rPr lang="en-US" sz="1400" dirty="0">
                <a:cs typeface="Segoe UI"/>
              </a:rPr>
              <a:t> as we’ll use it to run a copy of SQL Server and Liquibase</a:t>
            </a:r>
          </a:p>
          <a:p>
            <a:r>
              <a:rPr lang="en-US" sz="2000" dirty="0"/>
              <a:t>Pull down the Repository</a:t>
            </a:r>
          </a:p>
          <a:p>
            <a:pPr lvl="1"/>
            <a:r>
              <a:rPr lang="en-US" sz="1400" dirty="0">
                <a:cs typeface="Segoe UI"/>
              </a:rPr>
              <a:t>Repository is stored on </a:t>
            </a:r>
            <a:r>
              <a:rPr lang="en-US" sz="1400" dirty="0" err="1">
                <a:cs typeface="Segoe UI"/>
              </a:rPr>
              <a:t>Github</a:t>
            </a:r>
            <a:r>
              <a:rPr lang="en-US" sz="1400" dirty="0">
                <a:cs typeface="Segoe UI"/>
              </a:rPr>
              <a:t>: </a:t>
            </a:r>
            <a:r>
              <a:rPr lang="en-US" sz="1400" dirty="0">
                <a:cs typeface="Segoe UI"/>
                <a:hlinkClick r:id="rId4"/>
              </a:rPr>
              <a:t>https://github.com/hylaine/devopsdays-demo.git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Recommend cloning to C:/Projects or a </a:t>
            </a:r>
            <a:r>
              <a:rPr lang="en-US" sz="1400" dirty="0" err="1">
                <a:cs typeface="Segoe UI"/>
              </a:rPr>
              <a:t>linux</a:t>
            </a:r>
            <a:r>
              <a:rPr lang="en-US" sz="1400" dirty="0">
                <a:cs typeface="Segoe UI"/>
              </a:rPr>
              <a:t> equivalent</a:t>
            </a:r>
          </a:p>
          <a:p>
            <a:r>
              <a:rPr lang="en-US" sz="2000" dirty="0"/>
              <a:t>Spin up the DB Docker Container</a:t>
            </a:r>
          </a:p>
          <a:p>
            <a:pPr lvl="1"/>
            <a:r>
              <a:rPr lang="en-US" sz="1400" b="1" dirty="0"/>
              <a:t>Important!</a:t>
            </a:r>
            <a:r>
              <a:rPr lang="en-US" sz="1400" dirty="0"/>
              <a:t> Ensure port 1433 is free. For those with local instances of SQL Server, stop these services and processes.</a:t>
            </a:r>
            <a:endParaRPr lang="en-US" sz="1400" b="1" dirty="0"/>
          </a:p>
          <a:p>
            <a:pPr lvl="1"/>
            <a:r>
              <a:rPr lang="en-US" sz="1400" dirty="0"/>
              <a:t>From the repository’s root directory, execute 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docker-compose up</a:t>
            </a:r>
            <a:r>
              <a:rPr lang="en-US" sz="1400" dirty="0"/>
              <a:t> which will spin up a SQL Server container and provision a target database. Then….. wait</a:t>
            </a:r>
            <a:endParaRPr lang="en-US" dirty="0"/>
          </a:p>
          <a:p>
            <a:r>
              <a:rPr lang="en-US" sz="2000" dirty="0"/>
              <a:t>Verify DB Connectivity</a:t>
            </a:r>
          </a:p>
          <a:p>
            <a:pPr lvl="1"/>
            <a:r>
              <a:rPr lang="en-US" sz="1400" dirty="0"/>
              <a:t>Credentials to access the Database are within the markdown and docker-compose files</a:t>
            </a:r>
          </a:p>
          <a:p>
            <a:pPr lvl="1"/>
            <a:r>
              <a:rPr lang="en-US" sz="1400" dirty="0"/>
              <a:t>Server: localhost </a:t>
            </a:r>
          </a:p>
          <a:p>
            <a:pPr lvl="1"/>
            <a:r>
              <a:rPr lang="en-US" sz="1400" dirty="0"/>
              <a:t>Database: </a:t>
            </a:r>
            <a:r>
              <a:rPr lang="en-US" sz="1400" dirty="0" err="1"/>
              <a:t>devopdaysraleigh</a:t>
            </a:r>
            <a:endParaRPr lang="en-US" sz="1400" dirty="0"/>
          </a:p>
          <a:p>
            <a:pPr lvl="1"/>
            <a:r>
              <a:rPr lang="en-US" sz="1400" dirty="0"/>
              <a:t>User: SA</a:t>
            </a:r>
          </a:p>
          <a:p>
            <a:pPr lvl="1"/>
            <a:r>
              <a:rPr lang="en-US" sz="1400" dirty="0"/>
              <a:t>Password: DevOpsDaysP4ssword!</a:t>
            </a:r>
          </a:p>
          <a:p>
            <a:pPr lvl="1"/>
            <a:r>
              <a:rPr lang="en-US" sz="1400" dirty="0"/>
              <a:t>Verify that the provided credentials give you sufficient DDL permissions (Create tables/views/etc.)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5370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Known Issues and Gotchas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A614-E0CD-4D24-9E4A-A1F300F4D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491480"/>
            <a:ext cx="8550896" cy="4949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Segoe UI"/>
              </a:rPr>
              <a:t>Upon compose, “Co-Initialize Security Failure”</a:t>
            </a:r>
          </a:p>
          <a:p>
            <a:pPr lvl="1"/>
            <a:r>
              <a:rPr lang="en-US" sz="1400" dirty="0">
                <a:cs typeface="Segoe UI"/>
              </a:rPr>
              <a:t>This is a known bug with certain versions of Windows, WSL, and Docker</a:t>
            </a:r>
            <a:br>
              <a:rPr lang="en-US" sz="1400" dirty="0">
                <a:cs typeface="Segoe UI"/>
              </a:rPr>
            </a:br>
            <a:r>
              <a:rPr lang="en-US" sz="1400" dirty="0">
                <a:cs typeface="Segoe UI"/>
                <a:hlinkClick r:id="rId2"/>
              </a:rPr>
              <a:t>https://github.com/microsoft/mssql-docker/issues/804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The most common solution is to downgrade to WSL1.03</a:t>
            </a:r>
          </a:p>
          <a:p>
            <a:pPr lvl="1"/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$Package = Get-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AppxPackage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MicrosoftCorporationII.WindowsSubsystemforLinux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AllUsers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	Remove-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AppxPackage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$Package 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AllUsers</a:t>
            </a:r>
            <a:endParaRPr lang="en-US" sz="1400" dirty="0">
              <a:solidFill>
                <a:srgbClr val="002060"/>
              </a:solidFill>
              <a:highlight>
                <a:srgbClr val="E6EAEF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	Add-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AppxPackage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.\Microsoft.WSL_1.0.3.0_x64_ARM64.msixbundle</a:t>
            </a:r>
            <a:br>
              <a:rPr lang="en-US" sz="1400" dirty="0">
                <a:cs typeface="Segoe UI"/>
              </a:rPr>
            </a:br>
            <a:endParaRPr lang="en-US" sz="1400" dirty="0">
              <a:cs typeface="Segoe UI"/>
            </a:endParaRPr>
          </a:p>
          <a:p>
            <a:r>
              <a:rPr lang="en-US" sz="2000" dirty="0"/>
              <a:t>M1 </a:t>
            </a:r>
            <a:r>
              <a:rPr lang="en-US" sz="2000" dirty="0" err="1"/>
              <a:t>Macbooks</a:t>
            </a:r>
            <a:r>
              <a:rPr lang="en-US" sz="2000" dirty="0"/>
              <a:t> and Architecture</a:t>
            </a:r>
          </a:p>
          <a:p>
            <a:pPr lvl="1"/>
            <a:r>
              <a:rPr lang="en-US" sz="1400" dirty="0"/>
              <a:t>Manually specify the architecture in the docker-compose</a:t>
            </a:r>
          </a:p>
          <a:p>
            <a:pPr lvl="1"/>
            <a:r>
              <a:rPr lang="en-US" sz="1400" dirty="0"/>
              <a:t>Ensure that you’ve enabled </a:t>
            </a:r>
            <a:r>
              <a:rPr lang="en-US" sz="1400" dirty="0" err="1"/>
              <a:t>buildkit</a:t>
            </a:r>
            <a:r>
              <a:rPr lang="en-US" sz="1400" dirty="0"/>
              <a:t> in advanced docker options if you’re using an older version</a:t>
            </a:r>
          </a:p>
          <a:p>
            <a:pPr lvl="1"/>
            <a:r>
              <a:rPr lang="en-US" sz="1400" dirty="0"/>
              <a:t>Ensure “Use Rosetta for x86/amd64 emulation on Apple Silicon” is checked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DevOpsDays</a:t>
            </a:r>
            <a:r>
              <a:rPr lang="en-US" sz="2000" dirty="0"/>
              <a:t> DB wasn’t created</a:t>
            </a:r>
          </a:p>
          <a:p>
            <a:pPr lvl="1"/>
            <a:r>
              <a:rPr lang="en-US" sz="1400" dirty="0"/>
              <a:t>Different machines require different spin up times for docker images and SQL server</a:t>
            </a:r>
          </a:p>
          <a:p>
            <a:pPr lvl="1"/>
            <a:r>
              <a:rPr lang="en-US" sz="1400" dirty="0"/>
              <a:t>If you can connect to the default DB (master) then you can manually run </a:t>
            </a:r>
            <a:r>
              <a:rPr lang="en-US" sz="1400" dirty="0" err="1"/>
              <a:t>instantiate.sql</a:t>
            </a:r>
            <a:endParaRPr lang="en-US" sz="1400" dirty="0"/>
          </a:p>
          <a:p>
            <a:endParaRPr lang="en-US" sz="1800" dirty="0"/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361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Connection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090285-AD1A-1632-E95E-30A9932886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A29AE-10F6-EE94-2187-99DD58D2C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03" y="918958"/>
            <a:ext cx="587774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26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AE15-0076-4532-B807-A8D39364B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Workshop Scenario – Previous 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47D3E-1FFA-4277-960B-BFE2E4574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468" y="1921690"/>
            <a:ext cx="8577482" cy="44573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For the purposes of a short workshop, we want to skip initial setup. This would involve: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Developing V1.0 of a database through DDL scripts</a:t>
            </a:r>
          </a:p>
          <a:p>
            <a:r>
              <a:rPr lang="en-US"/>
              <a:t>Creating V1.0 Liquibase changelog</a:t>
            </a:r>
          </a:p>
          <a:p>
            <a:r>
              <a:rPr lang="en-US"/>
              <a:t>(Fancy) Creating a </a:t>
            </a:r>
            <a:r>
              <a:rPr lang="en-US" err="1"/>
              <a:t>dockerfile</a:t>
            </a:r>
            <a:r>
              <a:rPr lang="en-US"/>
              <a:t> that instantiates the DB</a:t>
            </a:r>
          </a:p>
          <a:p>
            <a:r>
              <a:rPr lang="en-US"/>
              <a:t>Creating a CI Pipeline to validate deployments</a:t>
            </a:r>
          </a:p>
          <a:p>
            <a:r>
              <a:rPr lang="en-US"/>
              <a:t>Creating a CD Pipeline to automatically push deployments</a:t>
            </a:r>
          </a:p>
        </p:txBody>
      </p:sp>
    </p:spTree>
    <p:extLst>
      <p:ext uri="{BB962C8B-B14F-4D97-AF65-F5344CB8AC3E}">
        <p14:creationId xmlns:p14="http://schemas.microsoft.com/office/powerpoint/2010/main" val="191438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1;g8234974b3c_0_467">
            <a:extLst>
              <a:ext uri="{FF2B5EF4-FFF2-40B4-BE49-F238E27FC236}">
                <a16:creationId xmlns:a16="http://schemas.microsoft.com/office/drawing/2014/main" id="{BBF5D46B-E0DD-4E12-B0FB-694A67FC55D0}"/>
              </a:ext>
            </a:extLst>
          </p:cNvPr>
          <p:cNvSpPr txBox="1"/>
          <p:nvPr/>
        </p:nvSpPr>
        <p:spPr>
          <a:xfrm>
            <a:off x="7652994" y="1441524"/>
            <a:ext cx="4237254" cy="387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335F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  <a:sym typeface="Poppins"/>
              </a:rPr>
              <a:t>Workshop Initial Setup &amp; Pre-Reqs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335F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  <a:sym typeface="Poppins"/>
              </a:rPr>
              <a:t>Intro – Ryan &amp; Hylaine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  <a:sym typeface="Poppins"/>
              </a:rPr>
              <a:t>Intro to DB Source Control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335F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  <a:sym typeface="Poppins"/>
              </a:rPr>
              <a:t>Workshop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SzPts val="1100"/>
              <a:buFont typeface="Courier New" panose="02070309020205020404" pitchFamily="49" charset="0"/>
              <a:buChar char="o"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  <a:sym typeface="Poppins"/>
              </a:rPr>
              <a:t>Liquibase Overview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SzPts val="1100"/>
              <a:buFont typeface="Courier New" panose="02070309020205020404" pitchFamily="49" charset="0"/>
              <a:buChar char="o"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  <a:sym typeface="Poppins"/>
              </a:rPr>
              <a:t>Workshop Scenario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lang="en-US" sz="2000">
                <a:solidFill>
                  <a:srgbClr val="1A335F"/>
                </a:solidFill>
                <a:latin typeface="+mj-lt"/>
                <a:cs typeface="Segoe UI Semibold" panose="020B0702040204020203" pitchFamily="34" charset="0"/>
              </a:rPr>
              <a:t>Retro and Questions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A335F"/>
              </a:solidFill>
              <a:effectLst/>
              <a:uLnTx/>
              <a:uFillTx/>
              <a:latin typeface="+mj-lt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7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7;g8c18badeea_0_1141">
            <a:extLst>
              <a:ext uri="{FF2B5EF4-FFF2-40B4-BE49-F238E27FC236}">
                <a16:creationId xmlns:a16="http://schemas.microsoft.com/office/drawing/2014/main" id="{FD3B0969-7F8B-4168-B0B5-1F13AC0DB4A5}"/>
              </a:ext>
            </a:extLst>
          </p:cNvPr>
          <p:cNvSpPr txBox="1"/>
          <p:nvPr/>
        </p:nvSpPr>
        <p:spPr>
          <a:xfrm>
            <a:off x="540077" y="3668505"/>
            <a:ext cx="2641351" cy="265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Reference to the CLI tool entry point, differs when added to PATH or executed through a Docker Container</a:t>
            </a: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Reference to the changelog file being used that stores state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--</a:t>
            </a:r>
            <a:r>
              <a:rPr lang="en-US" sz="1400" kern="0" err="1">
                <a:solidFill>
                  <a:schemeClr val="bg1"/>
                </a:solidFill>
                <a:latin typeface="Segoe UI"/>
                <a:cs typeface="Poppins"/>
              </a:rPr>
              <a:t>defaultsFile</a:t>
            </a: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 should be used for common and repeatable arguments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8BB4C3-318C-4EA1-B745-855F1C953142}"/>
              </a:ext>
            </a:extLst>
          </p:cNvPr>
          <p:cNvSpPr txBox="1"/>
          <p:nvPr/>
        </p:nvSpPr>
        <p:spPr>
          <a:xfrm>
            <a:off x="8400885" y="3668504"/>
            <a:ext cx="297247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Logging of to-be executed SQL and other information can be stored on release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Other options include performance monitoring, schema targets for meta-objects, and DB driver specifications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Each DB engine supports and interprets CLI parameters a different way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</p:txBody>
      </p:sp>
      <p:sp>
        <p:nvSpPr>
          <p:cNvPr id="2" name="Google Shape;407;g8c18badeea_0_1141">
            <a:extLst>
              <a:ext uri="{FF2B5EF4-FFF2-40B4-BE49-F238E27FC236}">
                <a16:creationId xmlns:a16="http://schemas.microsoft.com/office/drawing/2014/main" id="{E89A0837-D93F-C8A2-FBFB-F921B00BA43E}"/>
              </a:ext>
            </a:extLst>
          </p:cNvPr>
          <p:cNvSpPr txBox="1"/>
          <p:nvPr/>
        </p:nvSpPr>
        <p:spPr>
          <a:xfrm>
            <a:off x="4784527" y="3669107"/>
            <a:ext cx="2441574" cy="2274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Uses connection string patterns you’re familiar with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Engine-specific cases and examples available on Liquibase docs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 err="1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Dockerized</a:t>
            </a: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 DBs will require special parameters compared to live DBs (EX: SSL, MARS)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24636-F19F-6986-43DC-683724D715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27405" y="3309727"/>
            <a:ext cx="3639882" cy="358775"/>
          </a:xfrm>
        </p:spPr>
        <p:txBody>
          <a:bodyPr anchor="t"/>
          <a:lstStyle/>
          <a:p>
            <a:r>
              <a:rPr lang="en-US" sz="1400" spc="300">
                <a:solidFill>
                  <a:schemeClr val="accent2"/>
                </a:solidFill>
              </a:rPr>
              <a:t>CORE PARAMETERS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BD110F-6F96-D71C-976F-0BFB818911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7740" y="132033"/>
            <a:ext cx="8753574" cy="594924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spc="300">
                <a:solidFill>
                  <a:schemeClr val="bg1"/>
                </a:solidFill>
                <a:latin typeface="+mj-lt"/>
              </a:rPr>
              <a:t>LIQUIBASE CLI – COMMAND ANATOMY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5DE756-2073-775D-D789-E1D218B4B7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24450" y="3315407"/>
            <a:ext cx="1943100" cy="3587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DATABASE CONNECTION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54BF90-D6D9-5D67-9B14-CAFE3F17C3B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48018" y="3309726"/>
            <a:ext cx="2441575" cy="3587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OUTPUT AND EDGECASES</a:t>
            </a:r>
            <a:endParaRPr lang="en-US" sz="1600" spc="30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344E0E-E9EC-40E2-BB22-4389DFAB2146}"/>
              </a:ext>
            </a:extLst>
          </p:cNvPr>
          <p:cNvCxnSpPr>
            <a:cxnSpLocks/>
          </p:cNvCxnSpPr>
          <p:nvPr/>
        </p:nvCxnSpPr>
        <p:spPr>
          <a:xfrm>
            <a:off x="4214778" y="3295167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A6E278-9680-D851-1BF5-C5F98A839424}"/>
              </a:ext>
            </a:extLst>
          </p:cNvPr>
          <p:cNvCxnSpPr>
            <a:cxnSpLocks/>
          </p:cNvCxnSpPr>
          <p:nvPr/>
        </p:nvCxnSpPr>
        <p:spPr>
          <a:xfrm>
            <a:off x="7921083" y="3295167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2E27BD-1353-8550-32CC-A2CCC39E4C83}"/>
              </a:ext>
            </a:extLst>
          </p:cNvPr>
          <p:cNvCxnSpPr>
            <a:cxnSpLocks/>
          </p:cNvCxnSpPr>
          <p:nvPr/>
        </p:nvCxnSpPr>
        <p:spPr>
          <a:xfrm>
            <a:off x="36246" y="841248"/>
            <a:ext cx="5696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C077A1-E7DA-0F2A-5B36-A5B40A06C707}"/>
              </a:ext>
            </a:extLst>
          </p:cNvPr>
          <p:cNvSpPr txBox="1"/>
          <p:nvPr/>
        </p:nvSpPr>
        <p:spPr>
          <a:xfrm>
            <a:off x="227405" y="2256543"/>
            <a:ext cx="116100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liquibase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changeLogFile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=/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/app/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devopsdayschangelog.json</a:t>
            </a:r>
            <a:endParaRPr lang="en-US" sz="100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0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			--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jdbc:sqlserver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://localhost:1433 --username=</a:t>
            </a:r>
            <a:r>
              <a:rPr lang="en-US" sz="100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</a:t>
            </a:r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--password=DevOpsDaysP4ssword!</a:t>
            </a:r>
          </a:p>
          <a:p>
            <a:endParaRPr lang="en-US" sz="10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00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									update &gt; /liquibase-update.log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C14CF-C77E-165F-49C1-6A34ADC1E8F9}"/>
              </a:ext>
            </a:extLst>
          </p:cNvPr>
          <p:cNvSpPr txBox="1"/>
          <p:nvPr/>
        </p:nvSpPr>
        <p:spPr>
          <a:xfrm>
            <a:off x="528220" y="1249938"/>
            <a:ext cx="10661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</a:rPr>
              <a:t>liquibase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 &lt;global arguments&gt; &lt;command&gt; &lt;command arguments&gt;</a:t>
            </a:r>
          </a:p>
        </p:txBody>
      </p:sp>
    </p:spTree>
    <p:extLst>
      <p:ext uri="{BB962C8B-B14F-4D97-AF65-F5344CB8AC3E}">
        <p14:creationId xmlns:p14="http://schemas.microsoft.com/office/powerpoint/2010/main" val="244242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A5215-B0A6-4301-B0B7-9B75D6A7D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Workshop Scenario -  Docker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122D5-F578-4B07-81A3-8282A8609269}"/>
              </a:ext>
            </a:extLst>
          </p:cNvPr>
          <p:cNvSpPr txBox="1"/>
          <p:nvPr/>
        </p:nvSpPr>
        <p:spPr>
          <a:xfrm>
            <a:off x="1136592" y="1443395"/>
            <a:ext cx="1025525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1. Apply the Liquibase V1.0 Changeset to your localized DB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 the command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docker run --rm --net="host" -v ./changelog:/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liquibase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/changelog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liquibase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liquibase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 --defaults-file=/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liquibase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/changelog/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liquibase.properties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E6EAEF"/>
                </a:highlight>
                <a:uLnTx/>
                <a:uFillTx/>
                <a:latin typeface="Consolas" panose="020B0609020204030204" pitchFamily="49" charset="0"/>
              </a:rPr>
              <a:t> update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  <a:p>
            <a:pPr>
              <a:defRPr/>
            </a:pP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docker run --rm --net="host" -v ${PWD}/changelog:/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/changelog 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--defaults-file=/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/changelog/</a:t>
            </a:r>
            <a:r>
              <a:rPr lang="en-US" sz="1400" dirty="0" err="1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liquibase.properties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 update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(Windows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Powershell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2. Add one of the two new changelogs (or your own!)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 so to the 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changelogs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folder and ensure you follow the number convention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>
              <a:defRPr/>
            </a:pPr>
            <a:r>
              <a:rPr lang="en-US" sz="2400" b="1" dirty="0">
                <a:solidFill>
                  <a:srgbClr val="002060"/>
                </a:solidFill>
                <a:latin typeface="Segoe UI"/>
              </a:rPr>
              <a:t>3. Apply </a:t>
            </a:r>
            <a:r>
              <a:rPr lang="en-US" sz="2400" b="1" dirty="0" err="1">
                <a:solidFill>
                  <a:srgbClr val="002060"/>
                </a:solidFill>
                <a:latin typeface="Segoe UI"/>
              </a:rPr>
              <a:t>th</a:t>
            </a:r>
            <a:r>
              <a:rPr lang="en-US" sz="2400" b="1" dirty="0">
                <a:solidFill>
                  <a:srgbClr val="002060"/>
                </a:solidFill>
                <a:latin typeface="Segoe UI"/>
              </a:rPr>
              <a:t>e new changelog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Segoe UI"/>
              </a:rPr>
              <a:t>4. Push to </a:t>
            </a:r>
            <a:r>
              <a:rPr lang="en-US" sz="2400" b="1" dirty="0" err="1">
                <a:solidFill>
                  <a:srgbClr val="002060"/>
                </a:solidFill>
                <a:latin typeface="Segoe UI"/>
              </a:rPr>
              <a:t>Github</a:t>
            </a:r>
            <a:r>
              <a:rPr lang="en-US" sz="2400" b="1" dirty="0">
                <a:solidFill>
                  <a:srgbClr val="002060"/>
                </a:solidFill>
                <a:latin typeface="Segoe UI"/>
              </a:rPr>
              <a:t> and create a Pull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Note: If you want to use the Hylaine repo, you’ll have to create a PR from a forked repository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15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7;g8c18badeea_0_1141">
            <a:extLst>
              <a:ext uri="{FF2B5EF4-FFF2-40B4-BE49-F238E27FC236}">
                <a16:creationId xmlns:a16="http://schemas.microsoft.com/office/drawing/2014/main" id="{FD3B0969-7F8B-4168-B0B5-1F13AC0DB4A5}"/>
              </a:ext>
            </a:extLst>
          </p:cNvPr>
          <p:cNvSpPr txBox="1"/>
          <p:nvPr/>
        </p:nvSpPr>
        <p:spPr>
          <a:xfrm>
            <a:off x="540076" y="3787775"/>
            <a:ext cx="2743200" cy="241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Include data insertion as part of a deployment. Separate “Core” from “Demo” data.</a:t>
            </a:r>
            <a:endParaRPr lang="en-US" sz="1400" kern="0" dirty="0">
              <a:solidFill>
                <a:schemeClr val="bg1"/>
              </a:solidFill>
              <a:latin typeface="Segoe UI"/>
              <a:cs typeface="Poppi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bg1"/>
                </a:solidFill>
                <a:latin typeface="Segoe UI"/>
                <a:cs typeface="Poppins"/>
              </a:rPr>
              <a:t>Exercise select statements directly on the database OR combine with a robust application pipeline to have smoke exercise the whole stack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8BB4C3-318C-4EA1-B745-855F1C953142}"/>
              </a:ext>
            </a:extLst>
          </p:cNvPr>
          <p:cNvSpPr txBox="1"/>
          <p:nvPr/>
        </p:nvSpPr>
        <p:spPr>
          <a:xfrm>
            <a:off x="8400885" y="3787774"/>
            <a:ext cx="2743200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Automate rollback on test failure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</a:rPr>
              <a:t>Include data migration scripts to be executed before or after changesets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kern="0">
              <a:solidFill>
                <a:schemeClr val="bg1"/>
              </a:solidFill>
              <a:latin typeface="Segoe UI"/>
              <a:cs typeface="Poppins"/>
            </a:endParaRPr>
          </a:p>
        </p:txBody>
      </p:sp>
      <p:sp>
        <p:nvSpPr>
          <p:cNvPr id="2" name="Google Shape;407;g8c18badeea_0_1141">
            <a:extLst>
              <a:ext uri="{FF2B5EF4-FFF2-40B4-BE49-F238E27FC236}">
                <a16:creationId xmlns:a16="http://schemas.microsoft.com/office/drawing/2014/main" id="{E89A0837-D93F-C8A2-FBFB-F921B00BA43E}"/>
              </a:ext>
            </a:extLst>
          </p:cNvPr>
          <p:cNvSpPr txBox="1"/>
          <p:nvPr/>
        </p:nvSpPr>
        <p:spPr>
          <a:xfrm>
            <a:off x="4698082" y="3787774"/>
            <a:ext cx="2743200" cy="213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Use the ability to dynamically deploy a database to update and stress a prod-like serverless DB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schemeClr val="bg1"/>
                </a:solidFill>
                <a:latin typeface="Segoe UI"/>
                <a:cs typeface="Poppins"/>
                <a:sym typeface="Poppins"/>
              </a:rPr>
              <a:t>Requires additional pipeline tasks to “Wake Up” instances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24636-F19F-6986-43DC-683724D715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00165" y="3428999"/>
            <a:ext cx="3657600" cy="358775"/>
          </a:xfrm>
        </p:spPr>
        <p:txBody>
          <a:bodyPr anchor="t"/>
          <a:lstStyle/>
          <a:p>
            <a:r>
              <a:rPr lang="en-US" sz="1400" spc="300">
                <a:solidFill>
                  <a:schemeClr val="accent2"/>
                </a:solidFill>
              </a:rPr>
              <a:t>DATA INSERTION &amp; SMOKE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BD110F-6F96-D71C-976F-0BFB818911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7740" y="132033"/>
            <a:ext cx="8753574" cy="594924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spc="300">
                <a:solidFill>
                  <a:schemeClr val="bg1"/>
                </a:solidFill>
                <a:latin typeface="+mj-lt"/>
              </a:rPr>
              <a:t>WHAT’S NEXT?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5DE756-2073-775D-D789-E1D218B4B7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39131" y="3351212"/>
            <a:ext cx="3657600" cy="358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SERVERLESS &amp; LOAD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54BF90-D6D9-5D67-9B14-CAFE3F17C3B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58320" y="3337337"/>
            <a:ext cx="3657600" cy="3587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400" spc="300">
                <a:solidFill>
                  <a:schemeClr val="accent2"/>
                </a:solidFill>
                <a:latin typeface="+mj-lt"/>
              </a:rPr>
              <a:t>ROLLBACK &amp; COMPLEX DEPLOYMENTS</a:t>
            </a:r>
            <a:endParaRPr lang="en-US" sz="1600" spc="30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DA01FCCD-B5F6-5B30-2E87-CF0D64799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920" y="2321133"/>
            <a:ext cx="914400" cy="914400"/>
          </a:xfrm>
          <a:prstGeom prst="rect">
            <a:avLst/>
          </a:prstGeom>
        </p:spPr>
      </p:pic>
      <p:pic>
        <p:nvPicPr>
          <p:cNvPr id="12" name="Graphic 11" descr="Syncing cloud outline">
            <a:extLst>
              <a:ext uri="{FF2B5EF4-FFF2-40B4-BE49-F238E27FC236}">
                <a16:creationId xmlns:a16="http://schemas.microsoft.com/office/drawing/2014/main" id="{574724E1-EB71-DDE4-B484-0B0CF74C7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0731" y="2422937"/>
            <a:ext cx="914400" cy="914400"/>
          </a:xfrm>
          <a:prstGeom prst="rect">
            <a:avLst/>
          </a:prstGeom>
        </p:spPr>
      </p:pic>
      <p:pic>
        <p:nvPicPr>
          <p:cNvPr id="16" name="Graphic 15" descr="Database outline">
            <a:extLst>
              <a:ext uri="{FF2B5EF4-FFF2-40B4-BE49-F238E27FC236}">
                <a16:creationId xmlns:a16="http://schemas.microsoft.com/office/drawing/2014/main" id="{4C960FBF-6BA6-FD28-F150-DCD3F9AC4C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71765" y="2321133"/>
            <a:ext cx="914400" cy="9144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344E0E-E9EC-40E2-BB22-4389DFAB2146}"/>
              </a:ext>
            </a:extLst>
          </p:cNvPr>
          <p:cNvCxnSpPr>
            <a:cxnSpLocks/>
          </p:cNvCxnSpPr>
          <p:nvPr/>
        </p:nvCxnSpPr>
        <p:spPr>
          <a:xfrm>
            <a:off x="4214778" y="2321133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A6E278-9680-D851-1BF5-C5F98A839424}"/>
              </a:ext>
            </a:extLst>
          </p:cNvPr>
          <p:cNvCxnSpPr>
            <a:cxnSpLocks/>
          </p:cNvCxnSpPr>
          <p:nvPr/>
        </p:nvCxnSpPr>
        <p:spPr>
          <a:xfrm>
            <a:off x="7921083" y="2321133"/>
            <a:ext cx="0" cy="33114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2E27BD-1353-8550-32CC-A2CCC39E4C83}"/>
              </a:ext>
            </a:extLst>
          </p:cNvPr>
          <p:cNvCxnSpPr>
            <a:cxnSpLocks/>
          </p:cNvCxnSpPr>
          <p:nvPr/>
        </p:nvCxnSpPr>
        <p:spPr>
          <a:xfrm>
            <a:off x="36246" y="841248"/>
            <a:ext cx="5696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626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7;g8c18badeea_0_1141">
            <a:extLst>
              <a:ext uri="{FF2B5EF4-FFF2-40B4-BE49-F238E27FC236}">
                <a16:creationId xmlns:a16="http://schemas.microsoft.com/office/drawing/2014/main" id="{9B2E5C6E-A3B5-2157-49CB-DFE19A0755A3}"/>
              </a:ext>
            </a:extLst>
          </p:cNvPr>
          <p:cNvSpPr txBox="1"/>
          <p:nvPr/>
        </p:nvSpPr>
        <p:spPr>
          <a:xfrm>
            <a:off x="1577130" y="2579760"/>
            <a:ext cx="3895672" cy="241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  <a:latin typeface="Segoe UI"/>
                <a:cs typeface="Poppins"/>
              </a:rPr>
              <a:t>Ryan McElroy</a:t>
            </a:r>
          </a:p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Segoe UI"/>
                <a:cs typeface="Poppins"/>
                <a:hlinkClick r:id="rId2"/>
              </a:rPr>
              <a:t>rmcelroy@hylaine.com</a:t>
            </a:r>
            <a:endParaRPr lang="en-US" sz="2000" kern="0" dirty="0">
              <a:solidFill>
                <a:schemeClr val="bg1"/>
              </a:solidFill>
              <a:latin typeface="Segoe UI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540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56C27-E8F0-401F-BC39-0C162993B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Workshop Initial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A614-E0CD-4D24-9E4A-A1F300F4D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6473" y="1491480"/>
            <a:ext cx="8550896" cy="494982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dirty="0">
                <a:cs typeface="Segoe UI"/>
              </a:rPr>
              <a:t>Install the necessary tools</a:t>
            </a:r>
          </a:p>
          <a:p>
            <a:pPr lvl="1"/>
            <a:r>
              <a:rPr lang="en-US" sz="1400" dirty="0">
                <a:cs typeface="Segoe UI"/>
              </a:rPr>
              <a:t>This project uses SQL Server as the database engine of choice, so install Azure Data Studio: </a:t>
            </a:r>
            <a:r>
              <a:rPr lang="en-US" sz="1400" dirty="0">
                <a:cs typeface="Segoe UI"/>
                <a:hlinkClick r:id="rId3"/>
              </a:rPr>
              <a:t>https://bit.ly/3TY2TC1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Ensure you also have Docker Desktop installed, updated, </a:t>
            </a:r>
            <a:r>
              <a:rPr lang="en-US" sz="1400" b="1" dirty="0">
                <a:cs typeface="Segoe UI"/>
              </a:rPr>
              <a:t>and running</a:t>
            </a:r>
            <a:r>
              <a:rPr lang="en-US" sz="1400" dirty="0">
                <a:cs typeface="Segoe UI"/>
              </a:rPr>
              <a:t> as we’ll use it to run a copy of SQL Server and Liquibase</a:t>
            </a:r>
          </a:p>
          <a:p>
            <a:r>
              <a:rPr lang="en-US" sz="2000" dirty="0"/>
              <a:t>Pull down the Repository</a:t>
            </a:r>
          </a:p>
          <a:p>
            <a:pPr lvl="1"/>
            <a:r>
              <a:rPr lang="en-US" sz="1400" dirty="0">
                <a:cs typeface="Segoe UI"/>
              </a:rPr>
              <a:t>Repository is stored on </a:t>
            </a:r>
            <a:r>
              <a:rPr lang="en-US" sz="1400" dirty="0" err="1">
                <a:cs typeface="Segoe UI"/>
              </a:rPr>
              <a:t>Github</a:t>
            </a:r>
            <a:r>
              <a:rPr lang="en-US" sz="1400" dirty="0">
                <a:cs typeface="Segoe UI"/>
              </a:rPr>
              <a:t>: </a:t>
            </a:r>
            <a:r>
              <a:rPr lang="en-US" sz="1400" dirty="0">
                <a:cs typeface="Segoe UI"/>
                <a:hlinkClick r:id="rId4"/>
              </a:rPr>
              <a:t>https://github.com/hylaine/devopsdays-demo.git</a:t>
            </a:r>
            <a:endParaRPr lang="en-US" sz="1400" dirty="0">
              <a:cs typeface="Segoe UI"/>
            </a:endParaRPr>
          </a:p>
          <a:p>
            <a:pPr lvl="1"/>
            <a:r>
              <a:rPr lang="en-US" sz="1400" dirty="0">
                <a:cs typeface="Segoe UI"/>
              </a:rPr>
              <a:t>Recommend cloning to C:/Projects or a </a:t>
            </a:r>
            <a:r>
              <a:rPr lang="en-US" sz="1400" dirty="0" err="1">
                <a:cs typeface="Segoe UI"/>
              </a:rPr>
              <a:t>linux</a:t>
            </a:r>
            <a:r>
              <a:rPr lang="en-US" sz="1400" dirty="0">
                <a:cs typeface="Segoe UI"/>
              </a:rPr>
              <a:t> equivalent</a:t>
            </a:r>
          </a:p>
          <a:p>
            <a:r>
              <a:rPr lang="en-US" sz="2000" dirty="0"/>
              <a:t>Spin up the DB Docker Container</a:t>
            </a:r>
          </a:p>
          <a:p>
            <a:pPr lvl="1"/>
            <a:r>
              <a:rPr lang="en-US" sz="1400" b="1" dirty="0"/>
              <a:t>Important!</a:t>
            </a:r>
            <a:r>
              <a:rPr lang="en-US" sz="1400" dirty="0"/>
              <a:t> Ensure port 1433 is free. For those with local instances of SQL Server, stop these services and processes.</a:t>
            </a:r>
            <a:endParaRPr lang="en-US" sz="1400" b="1" dirty="0"/>
          </a:p>
          <a:p>
            <a:pPr lvl="1"/>
            <a:r>
              <a:rPr lang="en-US" sz="1400" dirty="0"/>
              <a:t>From the repository’s root directory, execute </a:t>
            </a:r>
            <a:r>
              <a:rPr lang="en-US" sz="1400" dirty="0">
                <a:solidFill>
                  <a:srgbClr val="002060"/>
                </a:solidFill>
                <a:highlight>
                  <a:srgbClr val="E6EAEF"/>
                </a:highlight>
                <a:latin typeface="Consolas" panose="020B0609020204030204" pitchFamily="49" charset="0"/>
              </a:rPr>
              <a:t>docker-compose up</a:t>
            </a:r>
            <a:r>
              <a:rPr lang="en-US" sz="1400" dirty="0"/>
              <a:t> which will spin up a SQL Server container and provision a target database. Then….. wait</a:t>
            </a:r>
            <a:endParaRPr lang="en-US" dirty="0"/>
          </a:p>
          <a:p>
            <a:r>
              <a:rPr lang="en-US" sz="2000" dirty="0"/>
              <a:t>Verify DB Connectivity</a:t>
            </a:r>
          </a:p>
          <a:p>
            <a:pPr lvl="1"/>
            <a:r>
              <a:rPr lang="en-US" sz="1400" dirty="0"/>
              <a:t>Credentials to access the Database are within the markdown and docker-compose files</a:t>
            </a:r>
          </a:p>
          <a:p>
            <a:pPr lvl="1"/>
            <a:r>
              <a:rPr lang="en-US" sz="1400" dirty="0"/>
              <a:t>Server: localhost </a:t>
            </a:r>
          </a:p>
          <a:p>
            <a:pPr lvl="1"/>
            <a:r>
              <a:rPr lang="en-US" sz="1400" dirty="0"/>
              <a:t>Database: </a:t>
            </a:r>
            <a:r>
              <a:rPr lang="en-US" sz="1400" dirty="0" err="1"/>
              <a:t>devopdaysraleigh</a:t>
            </a:r>
            <a:endParaRPr lang="en-US" sz="1400" dirty="0"/>
          </a:p>
          <a:p>
            <a:pPr lvl="1"/>
            <a:r>
              <a:rPr lang="en-US" sz="1400" dirty="0"/>
              <a:t>User: SA</a:t>
            </a:r>
          </a:p>
          <a:p>
            <a:pPr lvl="1"/>
            <a:r>
              <a:rPr lang="en-US" sz="1400" dirty="0"/>
              <a:t>Password: DevOpsDaysP4ssword!</a:t>
            </a:r>
          </a:p>
          <a:p>
            <a:pPr lvl="1"/>
            <a:r>
              <a:rPr lang="en-US" sz="1400" dirty="0"/>
              <a:t>Verify that the provided credentials give you sufficient DDL permissions (Create tables/views/etc.)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6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D7D1B-F63E-4F02-9B2E-93837E90EDD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Working in consulting &amp; moved to Charlotte since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Been with Hylaine since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Working in DevOps for a variety of solutions</a:t>
            </a:r>
          </a:p>
        </p:txBody>
      </p:sp>
      <p:pic>
        <p:nvPicPr>
          <p:cNvPr id="10" name="Picture Placeholder 9" descr="A person and a dog posing for the camera&#10;&#10;Description automatically generated">
            <a:extLst>
              <a:ext uri="{FF2B5EF4-FFF2-40B4-BE49-F238E27FC236}">
                <a16:creationId xmlns:a16="http://schemas.microsoft.com/office/drawing/2014/main" id="{385092D9-D354-41D6-9FD6-022D1E7B601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" t="4901" r="290" b="21609"/>
          <a:stretch/>
        </p:blipFill>
        <p:spPr>
          <a:xfrm>
            <a:off x="822960" y="1727231"/>
            <a:ext cx="5257800" cy="38643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85A819-884E-4432-914A-A9ACED89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Ryan McElroy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B5062A-0C48-4A70-8BE8-88FD52316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Vice President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73779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E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05712" y="3353229"/>
            <a:ext cx="1270452" cy="0"/>
          </a:xfrm>
          <a:prstGeom prst="line">
            <a:avLst/>
          </a:prstGeom>
          <a:ln w="9525" cap="flat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303576" y="4427100"/>
            <a:ext cx="848746" cy="8147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770" y="4383771"/>
            <a:ext cx="848746" cy="8147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7910081" y="4655933"/>
            <a:ext cx="66915" cy="795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240986" y="4485314"/>
            <a:ext cx="1257486" cy="5532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209620" y="4441985"/>
            <a:ext cx="1257486" cy="5532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5836271" y="4722195"/>
            <a:ext cx="66915" cy="795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6065255" y="4543631"/>
            <a:ext cx="66915" cy="7953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001541" y="4407759"/>
            <a:ext cx="595241" cy="70338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962147" y="4383771"/>
            <a:ext cx="595241" cy="70338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9138181" y="4536637"/>
            <a:ext cx="66915" cy="795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486411" y="2915083"/>
            <a:ext cx="417547" cy="4897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6760413" y="2915083"/>
            <a:ext cx="325711" cy="48979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8035129" y="2921395"/>
            <a:ext cx="380200" cy="48979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9272668" y="2924609"/>
            <a:ext cx="369180" cy="489791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 rot="-8477318">
            <a:off x="6831683" y="3317669"/>
            <a:ext cx="248420" cy="0"/>
          </a:xfrm>
          <a:prstGeom prst="line">
            <a:avLst/>
          </a:prstGeom>
          <a:ln w="28575" cap="rnd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8466227">
            <a:off x="6894209" y="3290029"/>
            <a:ext cx="159444" cy="0"/>
          </a:xfrm>
          <a:prstGeom prst="line">
            <a:avLst/>
          </a:prstGeom>
          <a:ln w="28575" cap="rnd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0493795" y="2924609"/>
            <a:ext cx="417547" cy="489791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 rot="5405763">
            <a:off x="-356220" y="5705896"/>
            <a:ext cx="1584753" cy="0"/>
          </a:xfrm>
          <a:prstGeom prst="line">
            <a:avLst/>
          </a:prstGeom>
          <a:ln w="9525" cap="flat">
            <a:solidFill>
              <a:srgbClr val="CD9B6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5">
            <a:alphaModFix amt="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7156" t="3118" r="68514" b="46342"/>
          <a:stretch/>
        </p:blipFill>
        <p:spPr>
          <a:xfrm>
            <a:off x="11147193" y="5626328"/>
            <a:ext cx="1038559" cy="1231673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0129764" y="4415488"/>
            <a:ext cx="1254631" cy="77003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10104025" y="4383771"/>
            <a:ext cx="1254631" cy="77003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339317" y="4754968"/>
            <a:ext cx="66915" cy="79531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657503" y="4955513"/>
            <a:ext cx="66915" cy="79531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911343" y="4675437"/>
            <a:ext cx="66915" cy="79531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799361" y="4631649"/>
            <a:ext cx="66915" cy="79531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996331" y="4600653"/>
            <a:ext cx="66915" cy="79531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277" t="7770" r="63924" b="34359"/>
          <a:stretch>
            <a:fillRect/>
          </a:stretch>
        </p:blipFill>
        <p:spPr>
          <a:xfrm>
            <a:off x="10944801" y="4874263"/>
            <a:ext cx="66915" cy="79531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b="27698"/>
          <a:stretch>
            <a:fillRect/>
          </a:stretch>
        </p:blipFill>
        <p:spPr>
          <a:xfrm>
            <a:off x="7165407" y="1155516"/>
            <a:ext cx="2203703" cy="90964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5949932" y="1616832"/>
            <a:ext cx="165330" cy="16533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429514" y="1621425"/>
            <a:ext cx="2820590" cy="74041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983302" y="5362547"/>
            <a:ext cx="1690250" cy="48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TEXAS</a:t>
            </a:r>
          </a:p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DALLAS - FORT WORTH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2022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240986" y="5362547"/>
            <a:ext cx="1317931" cy="48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NORTH CAROLINA</a:t>
            </a:r>
          </a:p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CHARLOTTE | 2017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RALEIGH | 2020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097936" y="5362547"/>
            <a:ext cx="666312" cy="48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GEORGIA</a:t>
            </a:r>
          </a:p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ATLANTA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2021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55690" y="2676729"/>
            <a:ext cx="3269721" cy="32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TECHNOLOGY, METHODOLOGY, AND TOOL AGNOSTIC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55689" y="3193416"/>
            <a:ext cx="3494652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NON-BILLABLE WHOLE FIRM APPROACH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55689" y="5270749"/>
            <a:ext cx="3622688" cy="32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CONSULTANTS AVERAGE 13 YEARS OF EXPERIENCE IN DIVERSE INDUSTRIES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55690" y="4884235"/>
            <a:ext cx="2156262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100% US-BASED WORKFORCE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55690" y="5827310"/>
            <a:ext cx="2767159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FULLY VETTED FULL TIME EMPLOYEES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68389" y="3540058"/>
            <a:ext cx="2670085" cy="155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VALUE BASED FINANCIAL MODEL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55690" y="3886699"/>
            <a:ext cx="1681078" cy="1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TAILORED SOLUTIONS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5825" y="4449095"/>
            <a:ext cx="1337996" cy="26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52"/>
              </a:lnSpc>
              <a:spcBef>
                <a:spcPct val="0"/>
              </a:spcBef>
            </a:pPr>
            <a:r>
              <a:rPr lang="en-US" sz="1537" spc="325">
                <a:solidFill>
                  <a:srgbClr val="FFFFFF"/>
                </a:solidFill>
                <a:latin typeface="Avenir Next LT Pro"/>
              </a:rPr>
              <a:t>OUR TEAM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00098" y="2286113"/>
            <a:ext cx="2030512" cy="26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52"/>
              </a:lnSpc>
              <a:spcBef>
                <a:spcPct val="0"/>
              </a:spcBef>
            </a:pPr>
            <a:r>
              <a:rPr lang="en-US" sz="1537" spc="325">
                <a:solidFill>
                  <a:srgbClr val="FFFFFF"/>
                </a:solidFill>
                <a:latin typeface="Avenir Next LT Pro"/>
              </a:rPr>
              <a:t>OUR APPROACH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134354" y="3511600"/>
            <a:ext cx="1121660" cy="15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30"/>
              </a:lnSpc>
              <a:spcBef>
                <a:spcPct val="0"/>
              </a:spcBef>
            </a:pPr>
            <a:r>
              <a:rPr lang="en-US" sz="950" spc="141">
                <a:solidFill>
                  <a:srgbClr val="FFFFFF"/>
                </a:solidFill>
                <a:latin typeface="Avenir Next LT Pro"/>
              </a:rPr>
              <a:t>TRANSPARENT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548163" y="3505249"/>
            <a:ext cx="750211" cy="32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47"/>
              </a:lnSpc>
            </a:pPr>
            <a:r>
              <a:rPr lang="en-US" sz="963" spc="143">
                <a:solidFill>
                  <a:srgbClr val="FFFFFF"/>
                </a:solidFill>
                <a:latin typeface="Avenir Next LT Pro"/>
              </a:rPr>
              <a:t>RESULTS</a:t>
            </a:r>
          </a:p>
          <a:p>
            <a:pPr algn="ctr" defTabSz="609630">
              <a:lnSpc>
                <a:spcPts val="1347"/>
              </a:lnSpc>
              <a:spcBef>
                <a:spcPct val="0"/>
              </a:spcBef>
            </a:pPr>
            <a:r>
              <a:rPr lang="en-US" sz="963" spc="143">
                <a:solidFill>
                  <a:srgbClr val="FFFFFF"/>
                </a:solidFill>
                <a:latin typeface="Avenir Next LT Pro"/>
              </a:rPr>
              <a:t>FOCUSED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918133" y="3511600"/>
            <a:ext cx="614191" cy="15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23"/>
              </a:lnSpc>
              <a:spcBef>
                <a:spcPct val="0"/>
              </a:spcBef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UPBEAT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043838" y="3511600"/>
            <a:ext cx="826841" cy="32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23"/>
              </a:lnSpc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SOLICIT</a:t>
            </a:r>
          </a:p>
          <a:p>
            <a:pPr algn="ctr" defTabSz="609630">
              <a:lnSpc>
                <a:spcPts val="1323"/>
              </a:lnSpc>
              <a:spcBef>
                <a:spcPct val="0"/>
              </a:spcBef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FEEDBACK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292497" y="3511600"/>
            <a:ext cx="820143" cy="15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323"/>
              </a:lnSpc>
              <a:spcBef>
                <a:spcPct val="0"/>
              </a:spcBef>
            </a:pPr>
            <a:r>
              <a:rPr lang="en-US" sz="945" spc="141">
                <a:solidFill>
                  <a:srgbClr val="FFFFFF"/>
                </a:solidFill>
                <a:latin typeface="Avenir Next LT Pro"/>
              </a:rPr>
              <a:t>THANKFUL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55690" y="6213824"/>
            <a:ext cx="2682789" cy="155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1341"/>
              </a:lnSpc>
              <a:spcBef>
                <a:spcPct val="0"/>
              </a:spcBef>
            </a:pPr>
            <a:r>
              <a:rPr lang="en-US" sz="958" spc="143">
                <a:solidFill>
                  <a:srgbClr val="FFFFFF"/>
                </a:solidFill>
                <a:latin typeface="Avenir Next LT Pro"/>
              </a:rPr>
              <a:t>INDUSTRY LOW ATTRITION RATE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188633" y="5362547"/>
            <a:ext cx="973341" cy="32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252"/>
              </a:lnSpc>
            </a:pPr>
            <a:r>
              <a:rPr lang="en-US" sz="894" spc="133">
                <a:solidFill>
                  <a:srgbClr val="CD9B61"/>
                </a:solidFill>
                <a:latin typeface="Avenir Next LT Pro"/>
              </a:rPr>
              <a:t>NATIONWIDE</a:t>
            </a:r>
          </a:p>
          <a:p>
            <a:pPr algn="ctr" defTabSz="609630">
              <a:lnSpc>
                <a:spcPts val="1252"/>
              </a:lnSpc>
              <a:spcBef>
                <a:spcPct val="0"/>
              </a:spcBef>
            </a:pPr>
            <a:r>
              <a:rPr lang="en-US" sz="894" spc="133">
                <a:solidFill>
                  <a:srgbClr val="FFFFFF"/>
                </a:solidFill>
                <a:latin typeface="Avenir Next LT Pro"/>
              </a:rPr>
              <a:t>SERVICES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32689" y="536279"/>
            <a:ext cx="3704657" cy="51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292"/>
              </a:lnSpc>
              <a:spcBef>
                <a:spcPct val="0"/>
              </a:spcBef>
            </a:pPr>
            <a:r>
              <a:rPr lang="en-US" sz="3065" spc="717">
                <a:solidFill>
                  <a:srgbClr val="FFFFFF">
                    <a:alpha val="76863"/>
                  </a:srgbClr>
                </a:solidFill>
                <a:latin typeface="Montserrat"/>
              </a:rPr>
              <a:t>WHO WE ARE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29514" y="1414556"/>
            <a:ext cx="3935211" cy="419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679"/>
              </a:lnSpc>
              <a:spcBef>
                <a:spcPct val="0"/>
              </a:spcBef>
            </a:pPr>
            <a:r>
              <a:rPr lang="en-US" sz="1199" spc="179">
                <a:solidFill>
                  <a:srgbClr val="CD9B61"/>
                </a:solidFill>
                <a:latin typeface="Avenir Next LT Pro"/>
              </a:rPr>
              <a:t>We are a culture company who exists to solve problems through technology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522981" y="1163085"/>
            <a:ext cx="993611" cy="37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235"/>
              </a:lnSpc>
              <a:spcBef>
                <a:spcPct val="0"/>
              </a:spcBef>
            </a:pPr>
            <a:r>
              <a:rPr lang="en-US" sz="2311" spc="196" err="1">
                <a:solidFill>
                  <a:srgbClr val="FFFFFF"/>
                </a:solidFill>
                <a:latin typeface="REZ"/>
              </a:rPr>
              <a:t>hylton</a:t>
            </a:r>
            <a:endParaRPr lang="en-US" sz="2311" spc="196">
              <a:solidFill>
                <a:srgbClr val="FFFFFF"/>
              </a:solidFill>
              <a:latin typeface="REZ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5334473" y="1794473"/>
            <a:ext cx="1425424" cy="37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235"/>
              </a:lnSpc>
              <a:spcBef>
                <a:spcPct val="0"/>
              </a:spcBef>
            </a:pPr>
            <a:r>
              <a:rPr lang="en-US" sz="2311" spc="196" err="1">
                <a:solidFill>
                  <a:srgbClr val="FFFFFF"/>
                </a:solidFill>
                <a:latin typeface="REZ"/>
              </a:rPr>
              <a:t>maclaine</a:t>
            </a:r>
            <a:endParaRPr lang="en-US" sz="2311" spc="196">
              <a:solidFill>
                <a:srgbClr val="FFFFFF"/>
              </a:solidFill>
              <a:latin typeface="REZ"/>
            </a:endParaRPr>
          </a:p>
        </p:txBody>
      </p:sp>
      <p:grpSp>
        <p:nvGrpSpPr>
          <p:cNvPr id="66" name="Group 66"/>
          <p:cNvGrpSpPr/>
          <p:nvPr/>
        </p:nvGrpSpPr>
        <p:grpSpPr>
          <a:xfrm>
            <a:off x="9795903" y="830530"/>
            <a:ext cx="1515711" cy="3035808"/>
            <a:chOff x="-24348" y="-196413"/>
            <a:chExt cx="3022261" cy="3035808"/>
          </a:xfrm>
        </p:grpSpPr>
        <p:sp>
          <p:nvSpPr>
            <p:cNvPr id="67" name="AutoShape 67"/>
            <p:cNvSpPr/>
            <p:nvPr/>
          </p:nvSpPr>
          <p:spPr>
            <a:xfrm rot="643807">
              <a:off x="546643" y="747762"/>
              <a:ext cx="469048" cy="0"/>
            </a:xfrm>
            <a:prstGeom prst="line">
              <a:avLst/>
            </a:prstGeom>
            <a:ln w="57150" cap="flat">
              <a:solidFill>
                <a:srgbClr val="1A335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 l="2404" r="25954" b="5070"/>
            <a:stretch>
              <a:fillRect/>
            </a:stretch>
          </p:blipFill>
          <p:spPr>
            <a:xfrm rot="708449">
              <a:off x="760131" y="749176"/>
              <a:ext cx="1940399" cy="2031210"/>
            </a:xfrm>
            <a:prstGeom prst="rect">
              <a:avLst/>
            </a:prstGeom>
          </p:spPr>
        </p:pic>
        <p:grpSp>
          <p:nvGrpSpPr>
            <p:cNvPr id="70" name="Group 70"/>
            <p:cNvGrpSpPr/>
            <p:nvPr/>
          </p:nvGrpSpPr>
          <p:grpSpPr>
            <a:xfrm>
              <a:off x="226744" y="131803"/>
              <a:ext cx="2563781" cy="2575273"/>
              <a:chOff x="-1112" y="-31077"/>
              <a:chExt cx="809173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-1112" y="-31077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>
                <a:solidFill>
                  <a:srgbClr val="FFFFFF"/>
                </a:solidFill>
              </a:ln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609630">
                  <a:lnSpc>
                    <a:spcPts val="1252"/>
                  </a:lnSpc>
                </a:pPr>
                <a:endParaRPr sz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-24348" y="-196413"/>
              <a:ext cx="3022261" cy="3035808"/>
              <a:chOff x="-6519" y="-52587"/>
              <a:chExt cx="809173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-6519" y="-52587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71450">
                <a:solidFill>
                  <a:srgbClr val="2C4E8B"/>
                </a:solidFill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609630">
                  <a:lnSpc>
                    <a:spcPts val="1252"/>
                  </a:lnSpc>
                </a:pPr>
                <a:endParaRPr sz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76" name="AutoShape 67">
              <a:extLst>
                <a:ext uri="{FF2B5EF4-FFF2-40B4-BE49-F238E27FC236}">
                  <a16:creationId xmlns:a16="http://schemas.microsoft.com/office/drawing/2014/main" id="{6337F89C-5172-2B10-D77F-20EFBFE4E81C}"/>
                </a:ext>
              </a:extLst>
            </p:cNvPr>
            <p:cNvSpPr/>
            <p:nvPr/>
          </p:nvSpPr>
          <p:spPr>
            <a:xfrm rot="643807">
              <a:off x="531200" y="813502"/>
              <a:ext cx="469048" cy="0"/>
            </a:xfrm>
            <a:prstGeom prst="line">
              <a:avLst/>
            </a:prstGeom>
            <a:ln w="57150" cap="flat">
              <a:solidFill>
                <a:srgbClr val="1A335F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 l="8701" t="9271" r="75666" b="86471"/>
            <a:stretch>
              <a:fillRect/>
            </a:stretch>
          </p:blipFill>
          <p:spPr>
            <a:xfrm rot="11388412">
              <a:off x="539964" y="733058"/>
              <a:ext cx="423379" cy="91092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38D9A41-3070-1C21-4A76-DF846E1AF69F}"/>
              </a:ext>
            </a:extLst>
          </p:cNvPr>
          <p:cNvSpPr txBox="1"/>
          <p:nvPr/>
        </p:nvSpPr>
        <p:spPr>
          <a:xfrm>
            <a:off x="6718772" y="1453730"/>
            <a:ext cx="4122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lang="en-US" sz="2667">
                <a:solidFill>
                  <a:srgbClr val="CE9B61"/>
                </a:solidFill>
                <a:latin typeface="Avenir Next LT Pro Light" panose="020B0304020202020204" pitchFamily="34" charset="77"/>
              </a:rPr>
              <a:t>=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43AA9B-BDB2-6CF5-8803-1B7CB841DEC6}"/>
              </a:ext>
            </a:extLst>
          </p:cNvPr>
          <p:cNvSpPr txBox="1"/>
          <p:nvPr/>
        </p:nvSpPr>
        <p:spPr>
          <a:xfrm>
            <a:off x="9774620" y="956120"/>
            <a:ext cx="1597719" cy="1652082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pPr defTabSz="609630"/>
            <a:r>
              <a:rPr lang="en-US" sz="1200">
                <a:solidFill>
                  <a:prstClr val="white"/>
                </a:solidFill>
                <a:latin typeface="Avenir Next LT Pro Light" panose="020B0304020202020204" pitchFamily="34" charset="77"/>
              </a:rPr>
              <a:t>Taking the high road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51A31-E2D4-BB32-9CF1-DB3C04219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139" y="3270296"/>
            <a:ext cx="6861976" cy="717354"/>
          </a:xfrm>
        </p:spPr>
        <p:txBody>
          <a:bodyPr/>
          <a:lstStyle/>
          <a:p>
            <a:r>
              <a:rPr lang="en-US"/>
              <a:t>INTRO TO DB SC</a:t>
            </a:r>
          </a:p>
        </p:txBody>
      </p:sp>
    </p:spTree>
    <p:extLst>
      <p:ext uri="{BB962C8B-B14F-4D97-AF65-F5344CB8AC3E}">
        <p14:creationId xmlns:p14="http://schemas.microsoft.com/office/powerpoint/2010/main" val="91486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B731CD-92D5-9C2D-43C0-5FF4C2D42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866" y="0"/>
            <a:ext cx="5698067" cy="914400"/>
          </a:xfrm>
        </p:spPr>
        <p:txBody>
          <a:bodyPr/>
          <a:lstStyle/>
          <a:p>
            <a:pPr algn="l"/>
            <a:r>
              <a:rPr lang="en-US" sz="2000" spc="300"/>
              <a:t>WHY SHOULD DEVS ❤️ DB SC?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5887A-375F-2A04-BF66-D631F8D9C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960" y="1465692"/>
            <a:ext cx="7930328" cy="4921348"/>
          </a:xfrm>
        </p:spPr>
        <p:txBody>
          <a:bodyPr lIns="91440" tIns="45720" rIns="91440" bIns="45720" anchor="t"/>
          <a:lstStyle/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/>
              <a:t>Fast onboarding of new team members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/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/>
              <a:t>Isolation for local development and no waiting on shared infrastructure</a:t>
            </a:r>
          </a:p>
          <a:p>
            <a:pPr marL="406400" lvl="1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6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>
                <a:cs typeface="Segoe UI"/>
              </a:rPr>
              <a:t>Completes the DevOps story for transactional applications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>
                <a:cs typeface="Segoe UI"/>
              </a:rPr>
              <a:t>A “Source of Truth” for what the database actually looks like, reducing drift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/>
              <a:t>Greatly increases deployment safety and predictability</a:t>
            </a: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endParaRPr lang="en-US" sz="1800" dirty="0">
              <a:cs typeface="Segoe UI"/>
            </a:endParaRPr>
          </a:p>
          <a:p>
            <a:pPr marL="406400" indent="-347663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1800" dirty="0">
                <a:cs typeface="Segoe UI"/>
              </a:rPr>
              <a:t>Allows application changes to be totally atomic</a:t>
            </a:r>
          </a:p>
          <a:p>
            <a:pPr>
              <a:buFont typeface="Wingdings" pitchFamily="2" charset="2"/>
              <a:buChar char="ü"/>
            </a:pPr>
            <a:endParaRPr lang="en-US" dirty="0">
              <a:cs typeface="Segoe UI"/>
            </a:endParaRPr>
          </a:p>
          <a:p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7737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c18badeea_0_14"/>
          <p:cNvSpPr txBox="1"/>
          <p:nvPr/>
        </p:nvSpPr>
        <p:spPr>
          <a:xfrm>
            <a:off x="1450686" y="1278423"/>
            <a:ext cx="411396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cs typeface="Poppins"/>
                <a:sym typeface="Poppins"/>
              </a:rPr>
              <a:t>State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8c18badeea_0_14"/>
          <p:cNvSpPr txBox="1"/>
          <p:nvPr/>
        </p:nvSpPr>
        <p:spPr>
          <a:xfrm>
            <a:off x="2186129" y="4853655"/>
            <a:ext cx="2545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Lato Light"/>
                <a:cs typeface="Lato Light"/>
                <a:sym typeface="Lato Light"/>
              </a:rPr>
              <a:t>…stores the desired end state of the entire schema in the code repository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8c18badeea_0_14"/>
          <p:cNvSpPr txBox="1"/>
          <p:nvPr/>
        </p:nvSpPr>
        <p:spPr>
          <a:xfrm>
            <a:off x="7068885" y="4728062"/>
            <a:ext cx="27831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Lato Light"/>
                <a:cs typeface="Lato Light"/>
                <a:sym typeface="Lato Light"/>
              </a:rPr>
              <a:t>…stores the migration scripts in a repository that executes each script in a deterministic order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Lato Light"/>
              <a:cs typeface="Lato Light"/>
              <a:sym typeface="Lato Light"/>
            </a:endParaRPr>
          </a:p>
        </p:txBody>
      </p:sp>
      <p:sp>
        <p:nvSpPr>
          <p:cNvPr id="436" name="Google Shape;436;g8c18badeea_0_14"/>
          <p:cNvSpPr txBox="1"/>
          <p:nvPr/>
        </p:nvSpPr>
        <p:spPr>
          <a:xfrm>
            <a:off x="3231404" y="150559"/>
            <a:ext cx="577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Poppins"/>
                <a:cs typeface="Poppins"/>
                <a:sym typeface="Poppins"/>
              </a:rPr>
              <a:t>Types of DB Source Control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30;g8c18badeea_0_14">
            <a:extLst>
              <a:ext uri="{FF2B5EF4-FFF2-40B4-BE49-F238E27FC236}">
                <a16:creationId xmlns:a16="http://schemas.microsoft.com/office/drawing/2014/main" id="{CDE8BB42-0CEC-4049-953F-B77FDD63DD1F}"/>
              </a:ext>
            </a:extLst>
          </p:cNvPr>
          <p:cNvSpPr txBox="1"/>
          <p:nvPr/>
        </p:nvSpPr>
        <p:spPr>
          <a:xfrm>
            <a:off x="6218439" y="1304923"/>
            <a:ext cx="4483992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cs typeface="Poppins"/>
                <a:sym typeface="Poppins"/>
              </a:rPr>
              <a:t>Script Based Source Control</a:t>
            </a:r>
            <a:endParaRPr kumimoji="0" lang="en-US" sz="8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/>
              <a:cs typeface="Arial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9A0CE1-1FA0-C120-936A-4A81DCF642C8}"/>
              </a:ext>
            </a:extLst>
          </p:cNvPr>
          <p:cNvGrpSpPr/>
          <p:nvPr/>
        </p:nvGrpSpPr>
        <p:grpSpPr>
          <a:xfrm>
            <a:off x="2238012" y="2089993"/>
            <a:ext cx="2446334" cy="2445681"/>
            <a:chOff x="2238012" y="2089993"/>
            <a:chExt cx="2446334" cy="2445681"/>
          </a:xfrm>
        </p:grpSpPr>
        <p:sp>
          <p:nvSpPr>
            <p:cNvPr id="425" name="Google Shape;425;g8c18badeea_0_14"/>
            <p:cNvSpPr/>
            <p:nvPr/>
          </p:nvSpPr>
          <p:spPr>
            <a:xfrm>
              <a:off x="2336779" y="2188733"/>
              <a:ext cx="2248800" cy="2248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" name="Google Shape;425;g8c18badeea_0_14">
              <a:extLst>
                <a:ext uri="{FF2B5EF4-FFF2-40B4-BE49-F238E27FC236}">
                  <a16:creationId xmlns:a16="http://schemas.microsoft.com/office/drawing/2014/main" id="{318F0907-3997-4A11-8E42-02ABA3E1AB58}"/>
                </a:ext>
              </a:extLst>
            </p:cNvPr>
            <p:cNvSpPr/>
            <p:nvPr/>
          </p:nvSpPr>
          <p:spPr>
            <a:xfrm>
              <a:off x="2238012" y="2089993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2" name="Graphic 1" descr="Workflow outline">
              <a:extLst>
                <a:ext uri="{FF2B5EF4-FFF2-40B4-BE49-F238E27FC236}">
                  <a16:creationId xmlns:a16="http://schemas.microsoft.com/office/drawing/2014/main" id="{DDA0FDEF-BF44-12F5-EF47-1F7DADF80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6296" y="2398433"/>
              <a:ext cx="1889767" cy="18288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536F768-5B10-26DE-B865-2D8420346887}"/>
              </a:ext>
            </a:extLst>
          </p:cNvPr>
          <p:cNvGrpSpPr/>
          <p:nvPr/>
        </p:nvGrpSpPr>
        <p:grpSpPr>
          <a:xfrm>
            <a:off x="7237268" y="1991252"/>
            <a:ext cx="2446334" cy="2445681"/>
            <a:chOff x="7237268" y="1991252"/>
            <a:chExt cx="2446334" cy="2445681"/>
          </a:xfrm>
        </p:grpSpPr>
        <p:sp>
          <p:nvSpPr>
            <p:cNvPr id="426" name="Google Shape;426;g8c18badeea_0_14"/>
            <p:cNvSpPr/>
            <p:nvPr/>
          </p:nvSpPr>
          <p:spPr>
            <a:xfrm>
              <a:off x="7336035" y="2089992"/>
              <a:ext cx="2248800" cy="2248200"/>
            </a:xfrm>
            <a:prstGeom prst="ellipse">
              <a:avLst/>
            </a:prstGeom>
            <a:solidFill>
              <a:srgbClr val="E6EA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" name="Google Shape;425;g8c18badeea_0_14">
              <a:extLst>
                <a:ext uri="{FF2B5EF4-FFF2-40B4-BE49-F238E27FC236}">
                  <a16:creationId xmlns:a16="http://schemas.microsoft.com/office/drawing/2014/main" id="{89349DFA-511F-40A1-95A9-E3374E5283D9}"/>
                </a:ext>
              </a:extLst>
            </p:cNvPr>
            <p:cNvSpPr/>
            <p:nvPr/>
          </p:nvSpPr>
          <p:spPr>
            <a:xfrm>
              <a:off x="7237268" y="1991252"/>
              <a:ext cx="2446334" cy="2445681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4" name="Graphic 3" descr="Clipboard Checked outline">
              <a:extLst>
                <a:ext uri="{FF2B5EF4-FFF2-40B4-BE49-F238E27FC236}">
                  <a16:creationId xmlns:a16="http://schemas.microsoft.com/office/drawing/2014/main" id="{DE6E8AA1-5AEC-32F2-9904-2AD01A685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46035" y="2299692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57899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67486B-CDF9-4C14-9596-3DC9BC66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1425" y="1552574"/>
            <a:ext cx="4429125" cy="4225925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 developer changes state definitions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They create a pull request to merge into a deployment branch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An agent retrieves the definition from the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contacts a target DB to acquire its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compares it with the definition state, and creates a dynamic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 executes the dynamic script (sometimes with additional pre or post deployment scripts).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70A80-7DA8-4B26-807B-E9E0B0FA8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State Based Source Control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FC9136-5CC0-48EA-8069-6F9C60C9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1469231"/>
            <a:ext cx="5473053" cy="39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18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ylaine Color Way">
      <a:dk1>
        <a:srgbClr val="002060"/>
      </a:dk1>
      <a:lt1>
        <a:srgbClr val="FFFFFF"/>
      </a:lt1>
      <a:dk2>
        <a:srgbClr val="002060"/>
      </a:dk2>
      <a:lt2>
        <a:srgbClr val="D8D8D8"/>
      </a:lt2>
      <a:accent1>
        <a:srgbClr val="002060"/>
      </a:accent1>
      <a:accent2>
        <a:srgbClr val="BF9000"/>
      </a:accent2>
      <a:accent3>
        <a:srgbClr val="A5A5A5"/>
      </a:accent3>
      <a:accent4>
        <a:srgbClr val="FFFFFF"/>
      </a:accent4>
      <a:accent5>
        <a:srgbClr val="8496B0"/>
      </a:accent5>
      <a:accent6>
        <a:srgbClr val="7F7F7F"/>
      </a:accent6>
      <a:hlink>
        <a:srgbClr val="BF9000"/>
      </a:hlink>
      <a:folHlink>
        <a:srgbClr val="BF9000"/>
      </a:folHlink>
    </a:clrScheme>
    <a:fontScheme name="Hylaine">
      <a:majorFont>
        <a:latin typeface="Avenir Next LT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Hylaine Color Way">
      <a:dk1>
        <a:srgbClr val="002060"/>
      </a:dk1>
      <a:lt1>
        <a:srgbClr val="FFFFFF"/>
      </a:lt1>
      <a:dk2>
        <a:srgbClr val="002060"/>
      </a:dk2>
      <a:lt2>
        <a:srgbClr val="D8D8D8"/>
      </a:lt2>
      <a:accent1>
        <a:srgbClr val="002060"/>
      </a:accent1>
      <a:accent2>
        <a:srgbClr val="BF9000"/>
      </a:accent2>
      <a:accent3>
        <a:srgbClr val="A5A5A5"/>
      </a:accent3>
      <a:accent4>
        <a:srgbClr val="FFFFFF"/>
      </a:accent4>
      <a:accent5>
        <a:srgbClr val="8496B0"/>
      </a:accent5>
      <a:accent6>
        <a:srgbClr val="7F7F7F"/>
      </a:accent6>
      <a:hlink>
        <a:srgbClr val="BF9000"/>
      </a:hlink>
      <a:folHlink>
        <a:srgbClr val="BF9000"/>
      </a:folHlink>
    </a:clrScheme>
    <a:fontScheme name="Hylaine">
      <a:majorFont>
        <a:latin typeface="Avenir Next LT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sz="1600" dirty="0" smtClean="0">
            <a:solidFill>
              <a:schemeClr val="tx1"/>
            </a:solidFill>
            <a:latin typeface="Segoe UI" panose="020B0502040204020203" pitchFamily="34" charset="0"/>
            <a:ea typeface="Lato"/>
            <a:cs typeface="Segoe UI" panose="020B0502040204020203" pitchFamily="34" charset="0"/>
            <a:sym typeface="Lato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Hylaine Colors">
      <a:dk1>
        <a:srgbClr val="1B365D"/>
      </a:dk1>
      <a:lt1>
        <a:sysClr val="window" lastClr="FFFFFF"/>
      </a:lt1>
      <a:dk2>
        <a:srgbClr val="8E9FBC"/>
      </a:dk2>
      <a:lt2>
        <a:srgbClr val="DBE2E9"/>
      </a:lt2>
      <a:accent1>
        <a:srgbClr val="E6A65D"/>
      </a:accent1>
      <a:accent2>
        <a:srgbClr val="F5E1A4"/>
      </a:accent2>
      <a:accent3>
        <a:srgbClr val="DBE2E9"/>
      </a:accent3>
      <a:accent4>
        <a:srgbClr val="595959"/>
      </a:accent4>
      <a:accent5>
        <a:srgbClr val="7F7F7F"/>
      </a:accent5>
      <a:accent6>
        <a:srgbClr val="BFBFBF"/>
      </a:accent6>
      <a:hlink>
        <a:srgbClr val="D8D8D8"/>
      </a:hlink>
      <a:folHlink>
        <a:srgbClr val="F2F2F2"/>
      </a:folHlink>
    </a:clrScheme>
    <a:fontScheme name="Hylaine -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B5149C85DB5A4390E9E65D12FC105C" ma:contentTypeVersion="19" ma:contentTypeDescription="Create a new document." ma:contentTypeScope="" ma:versionID="6f66d67cba29d5fc4bb1277eba002314">
  <xsd:schema xmlns:xsd="http://www.w3.org/2001/XMLSchema" xmlns:xs="http://www.w3.org/2001/XMLSchema" xmlns:p="http://schemas.microsoft.com/office/2006/metadata/properties" xmlns:ns1="http://schemas.microsoft.com/sharepoint/v3" xmlns:ns2="a5abde03-6cf8-4f23-ad67-ee7af3d7ee4c" xmlns:ns3="e6b1b227-c6c8-4f03-a437-a2ff814cd270" targetNamespace="http://schemas.microsoft.com/office/2006/metadata/properties" ma:root="true" ma:fieldsID="e93be6dca543f71cf59a0267bedc46d2" ns1:_="" ns2:_="" ns3:_="">
    <xsd:import namespace="http://schemas.microsoft.com/sharepoint/v3"/>
    <xsd:import namespace="a5abde03-6cf8-4f23-ad67-ee7af3d7ee4c"/>
    <xsd:import namespace="e6b1b227-c6c8-4f03-a437-a2ff814cd2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bde03-6cf8-4f23-ad67-ee7af3d7ee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01e79af-ab45-4d62-a997-4461e2914c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1b227-c6c8-4f03-a437-a2ff814cd27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aec23b8-50d5-4c25-931a-4d3b6f2eee82}" ma:internalName="TaxCatchAll" ma:showField="CatchAllData" ma:web="e6b1b227-c6c8-4f03-a437-a2ff814cd2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a5abde03-6cf8-4f23-ad67-ee7af3d7ee4c">
      <Terms xmlns="http://schemas.microsoft.com/office/infopath/2007/PartnerControls"/>
    </lcf76f155ced4ddcb4097134ff3c332f>
    <TaxCatchAll xmlns="e6b1b227-c6c8-4f03-a437-a2ff814cd270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3D4D6DF-F7AB-4999-ADAE-02926132AB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64458A-C457-4B1D-AA1C-7E9FA15062E5}">
  <ds:schemaRefs>
    <ds:schemaRef ds:uri="a5abde03-6cf8-4f23-ad67-ee7af3d7ee4c"/>
    <ds:schemaRef ds:uri="e6b1b227-c6c8-4f03-a437-a2ff814cd2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F62AE86-525A-42AB-B3E7-88531B45BF4A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purl.org/dc/dcmitype/"/>
    <ds:schemaRef ds:uri="a5abde03-6cf8-4f23-ad67-ee7af3d7ee4c"/>
    <ds:schemaRef ds:uri="http://schemas.openxmlformats.org/package/2006/metadata/core-properties"/>
    <ds:schemaRef ds:uri="e6b1b227-c6c8-4f03-a437-a2ff814cd270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1929</Words>
  <Application>Microsoft Office PowerPoint</Application>
  <PresentationFormat>Widescreen</PresentationFormat>
  <Paragraphs>247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</vt:lpstr>
      <vt:lpstr>Avenir Next LT Pro</vt:lpstr>
      <vt:lpstr>Avenir Next LT Pro Light</vt:lpstr>
      <vt:lpstr>Calibri</vt:lpstr>
      <vt:lpstr>Consolas</vt:lpstr>
      <vt:lpstr>Courier New</vt:lpstr>
      <vt:lpstr>Lato Light</vt:lpstr>
      <vt:lpstr>Montserrat</vt:lpstr>
      <vt:lpstr>Poppins</vt:lpstr>
      <vt:lpstr>REZ</vt:lpstr>
      <vt:lpstr>Segoe UI</vt:lpstr>
      <vt:lpstr>Segoe UI Semibold</vt:lpstr>
      <vt:lpstr>Wingdings</vt:lpstr>
      <vt:lpstr>Office Theme</vt:lpstr>
      <vt:lpstr>1_Office Theme</vt:lpstr>
      <vt:lpstr>Title Slides</vt:lpstr>
      <vt:lpstr>2_Office Theme</vt:lpstr>
      <vt:lpstr>DATABASE SOURCE CONTROL Intro to Advanced</vt:lpstr>
      <vt:lpstr>PowerPoint Presentation</vt:lpstr>
      <vt:lpstr>PowerPoint Presentation</vt:lpstr>
      <vt:lpstr>Ryan McElroy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Jayme Hargett</dc:creator>
  <cp:lastModifiedBy>Ryan McElroy</cp:lastModifiedBy>
  <cp:revision>5</cp:revision>
  <dcterms:created xsi:type="dcterms:W3CDTF">2022-01-14T17:35:45Z</dcterms:created>
  <dcterms:modified xsi:type="dcterms:W3CDTF">2023-07-31T13:15:36Z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0x010100BFB5149C85DB5A4390E9E65D12FC105C</vt:lpwstr>
  </property>
  <property fmtid="{D5CDD505-2E9C-101B-9397-08002B2CF9AE}" pid="3" name="MediaServiceImageTags">
    <vt:lpwstr/>
  </property>
</Properties>
</file>